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0" r:id="rId6"/>
    <p:sldId id="258" r:id="rId7"/>
    <p:sldId id="278" r:id="rId8"/>
    <p:sldId id="280" r:id="rId9"/>
    <p:sldId id="281" r:id="rId10"/>
    <p:sldId id="282" r:id="rId11"/>
    <p:sldId id="283" r:id="rId12"/>
    <p:sldId id="284" r:id="rId13"/>
    <p:sldId id="285" r:id="rId14"/>
    <p:sldId id="286" r:id="rId15"/>
    <p:sldId id="271" r:id="rId16"/>
    <p:sldId id="272" r:id="rId17"/>
    <p:sldId id="270" r:id="rId18"/>
    <p:sldId id="264" r:id="rId19"/>
    <p:sldId id="273" r:id="rId20"/>
    <p:sldId id="274" r:id="rId21"/>
    <p:sldId id="275" r:id="rId22"/>
    <p:sldId id="276" r:id="rId23"/>
    <p:sldId id="262"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p:cViewPr>
        <p:scale>
          <a:sx n="123" d="100"/>
          <a:sy n="123" d="100"/>
        </p:scale>
        <p:origin x="-135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1" y="2130434"/>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14" y="3886204"/>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3"/>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15" y="274643"/>
            <a:ext cx="6019799"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30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9"/>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t>28.10.2015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t>28.10.2015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t>28.10.2015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28.10.2015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65" y="273050"/>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28.10.2015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28.10.2015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9"/>
            <a:ext cx="8229601"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1"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9"/>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28.10.2015</a:t>
            </a:fld>
            <a:endParaRPr lang="de-DE"/>
          </a:p>
        </p:txBody>
      </p:sp>
      <p:sp>
        <p:nvSpPr>
          <p:cNvPr id="5" name="Fußzeilenplatzhalter 4"/>
          <p:cNvSpPr>
            <a:spLocks noGrp="1"/>
          </p:cNvSpPr>
          <p:nvPr>
            <p:ph type="ftr" sz="quarter" idx="3"/>
          </p:nvPr>
        </p:nvSpPr>
        <p:spPr>
          <a:xfrm>
            <a:off x="3124201"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9"/>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89740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7"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9" name="Text Box 4"/>
          <p:cNvSpPr txBox="1">
            <a:spLocks noGrp="1" noChangeArrowheads="1"/>
          </p:cNvSpPr>
          <p:nvPr>
            <p:ph idx="1"/>
          </p:nvPr>
        </p:nvSpPr>
        <p:spPr bwMode="auto">
          <a:xfrm>
            <a:off x="457200" y="2430764"/>
            <a:ext cx="8229601"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marL="0" indent="0" eaLnBrk="1" hangingPunct="1">
              <a:spcBef>
                <a:spcPct val="50000"/>
              </a:spcBef>
              <a:buNone/>
            </a:pPr>
            <a:r>
              <a:rPr lang="de-DE" altLang="de-DE" sz="2000" b="1" u="sng" dirty="0">
                <a:solidFill>
                  <a:schemeClr val="accent2"/>
                </a:solidFill>
              </a:rPr>
              <a:t>Feuerstätten reagieren empfindlich auf zu hohe Druckschwankungen am Abgasstutzen:</a:t>
            </a:r>
            <a:r>
              <a:rPr lang="de-DE" altLang="de-DE" sz="2000" u="sng" dirty="0">
                <a:solidFill>
                  <a:schemeClr val="accent2"/>
                </a:solidFill>
              </a:rPr>
              <a:t> </a:t>
            </a:r>
          </a:p>
          <a:p>
            <a:pPr eaLnBrk="1" hangingPunct="1">
              <a:spcBef>
                <a:spcPct val="50000"/>
              </a:spcBef>
            </a:pPr>
            <a:endParaRPr lang="de-DE" altLang="de-DE" sz="1600" u="sng" dirty="0">
              <a:solidFill>
                <a:schemeClr val="accent2"/>
              </a:solidFill>
            </a:endParaRPr>
          </a:p>
          <a:p>
            <a:pPr eaLnBrk="1" hangingPunct="1">
              <a:spcBef>
                <a:spcPct val="50000"/>
              </a:spcBef>
            </a:pPr>
            <a:endParaRPr lang="de-DE" altLang="de-DE" sz="1600" dirty="0">
              <a:solidFill>
                <a:schemeClr val="accent2"/>
              </a:solidFill>
            </a:endParaRPr>
          </a:p>
          <a:p>
            <a:pPr eaLnBrk="1" hangingPunct="1">
              <a:spcBef>
                <a:spcPct val="50000"/>
              </a:spcBef>
              <a:buFontTx/>
              <a:buChar char="•"/>
            </a:pPr>
            <a:r>
              <a:rPr lang="de-DE" altLang="de-DE" sz="1600" dirty="0">
                <a:solidFill>
                  <a:schemeClr val="accent2"/>
                </a:solidFill>
              </a:rPr>
              <a:t> </a:t>
            </a:r>
            <a:r>
              <a:rPr lang="de-DE" altLang="de-DE" sz="1600" b="1" dirty="0">
                <a:solidFill>
                  <a:schemeClr val="accent2"/>
                </a:solidFill>
              </a:rPr>
              <a:t>dadurch instabile Verbrennung</a:t>
            </a:r>
          </a:p>
          <a:p>
            <a:pPr eaLnBrk="1" hangingPunct="1">
              <a:spcBef>
                <a:spcPct val="50000"/>
              </a:spcBef>
              <a:buFontTx/>
              <a:buChar char="•"/>
            </a:pPr>
            <a:r>
              <a:rPr lang="de-DE" altLang="de-DE" sz="1600" b="1" dirty="0">
                <a:solidFill>
                  <a:schemeClr val="accent2"/>
                </a:solidFill>
              </a:rPr>
              <a:t> dadurch öfter Funktionsstörungen</a:t>
            </a:r>
          </a:p>
          <a:p>
            <a:pPr eaLnBrk="1" hangingPunct="1">
              <a:spcBef>
                <a:spcPct val="50000"/>
              </a:spcBef>
              <a:buFontTx/>
              <a:buChar char="•"/>
            </a:pPr>
            <a:r>
              <a:rPr lang="de-DE" altLang="de-DE" sz="1600" b="1" dirty="0">
                <a:solidFill>
                  <a:schemeClr val="accent2"/>
                </a:solidFill>
              </a:rPr>
              <a:t> dadurch schlechte Brennstoffausnutzung</a:t>
            </a:r>
          </a:p>
          <a:p>
            <a:pPr eaLnBrk="1" hangingPunct="1">
              <a:spcBef>
                <a:spcPct val="50000"/>
              </a:spcBef>
              <a:buFontTx/>
              <a:buChar char="•"/>
            </a:pPr>
            <a:r>
              <a:rPr lang="de-DE" altLang="de-DE" sz="1600" b="1" dirty="0">
                <a:solidFill>
                  <a:schemeClr val="accent2"/>
                </a:solidFill>
              </a:rPr>
              <a:t> dadurch Verschmutzung der Anlage</a:t>
            </a:r>
          </a:p>
          <a:p>
            <a:pPr eaLnBrk="1" hangingPunct="1">
              <a:spcBef>
                <a:spcPct val="50000"/>
              </a:spcBef>
              <a:buFontTx/>
              <a:buChar char="•"/>
            </a:pPr>
            <a:r>
              <a:rPr lang="de-DE" altLang="de-DE" sz="1600" b="1" dirty="0">
                <a:solidFill>
                  <a:schemeClr val="accent2"/>
                </a:solidFill>
              </a:rPr>
              <a:t> dadurch kürzere Wartungsintervalle</a:t>
            </a:r>
          </a:p>
          <a:p>
            <a:pPr eaLnBrk="1" hangingPunct="1">
              <a:spcBef>
                <a:spcPct val="50000"/>
              </a:spcBef>
            </a:pPr>
            <a:endParaRPr lang="de-DE" altLang="de-DE" sz="1600" dirty="0">
              <a:solidFill>
                <a:schemeClr val="accent2"/>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l="7942" t="25159" r="60286" b="33514"/>
          <a:stretch>
            <a:fillRect/>
          </a:stretch>
        </p:blipFill>
        <p:spPr bwMode="auto">
          <a:xfrm>
            <a:off x="5652120" y="3357001"/>
            <a:ext cx="2882526" cy="270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hteck 11"/>
          <p:cNvSpPr/>
          <p:nvPr/>
        </p:nvSpPr>
        <p:spPr>
          <a:xfrm>
            <a:off x="2627799" y="1556792"/>
            <a:ext cx="4070153" cy="400110"/>
          </a:xfrm>
          <a:prstGeom prst="rect">
            <a:avLst/>
          </a:prstGeom>
        </p:spPr>
        <p:txBody>
          <a:bodyPr wrap="none">
            <a:spAutoFit/>
          </a:bodyPr>
          <a:lstStyle/>
          <a:p>
            <a:r>
              <a:rPr lang="de-DE" altLang="de-DE" sz="2000" b="1" i="1" dirty="0"/>
              <a:t>Nebenluftvorrichtung nach DIN 4795</a:t>
            </a:r>
            <a:endParaRPr lang="de-DE" sz="2000" dirty="0"/>
          </a:p>
        </p:txBody>
      </p:sp>
    </p:spTree>
    <p:extLst>
      <p:ext uri="{BB962C8B-B14F-4D97-AF65-F5344CB8AC3E}">
        <p14:creationId xmlns:p14="http://schemas.microsoft.com/office/powerpoint/2010/main" val="123413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p:cNvSpPr txBox="1"/>
          <p:nvPr/>
        </p:nvSpPr>
        <p:spPr>
          <a:xfrm>
            <a:off x="1060553" y="6682139"/>
            <a:ext cx="157735" cy="123111"/>
          </a:xfrm>
          <a:prstGeom prst="rect">
            <a:avLst/>
          </a:prstGeom>
        </p:spPr>
        <p:txBody>
          <a:bodyPr vert="horz" wrap="none" lIns="0" tIns="0" rIns="0" bIns="0" rtlCol="0">
            <a:spAutoFit/>
          </a:bodyPr>
          <a:lstStyle/>
          <a:p>
            <a:r>
              <a:rPr sz="800" spc="10" dirty="0">
                <a:solidFill>
                  <a:prstClr val="black"/>
                </a:solidFill>
                <a:latin typeface="Times New Roman"/>
                <a:cs typeface="Times New Roman"/>
              </a:rPr>
              <a:t>102</a:t>
            </a:r>
            <a:endParaRPr sz="800">
              <a:solidFill>
                <a:prstClr val="black"/>
              </a:solidFill>
              <a:latin typeface="TimesNewRoman"/>
              <a:cs typeface="TimesNewRoman"/>
            </a:endParaRPr>
          </a:p>
        </p:txBody>
      </p:sp>
      <p:pic>
        <p:nvPicPr>
          <p:cNvPr id="17"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939" y="1877793"/>
            <a:ext cx="571214" cy="218742"/>
          </a:xfrm>
          <a:prstGeom prst="rect">
            <a:avLst/>
          </a:prstGeom>
        </p:spPr>
      </p:pic>
      <p:sp>
        <p:nvSpPr>
          <p:cNvPr id="3" name="text 1"/>
          <p:cNvSpPr txBox="1"/>
          <p:nvPr/>
        </p:nvSpPr>
        <p:spPr>
          <a:xfrm>
            <a:off x="5830480" y="1880007"/>
            <a:ext cx="401072" cy="230832"/>
          </a:xfrm>
          <a:prstGeom prst="rect">
            <a:avLst/>
          </a:prstGeom>
        </p:spPr>
        <p:txBody>
          <a:bodyPr vert="horz" wrap="none" lIns="0" tIns="0" rIns="0" bIns="0" rtlCol="0">
            <a:spAutoFit/>
          </a:bodyPr>
          <a:lstStyle/>
          <a:p>
            <a:r>
              <a:rPr sz="1500" spc="10" dirty="0">
                <a:solidFill>
                  <a:prstClr val="black"/>
                </a:solidFill>
                <a:latin typeface="Arial"/>
                <a:cs typeface="Arial"/>
              </a:rPr>
              <a:t>P1 8</a:t>
            </a:r>
            <a:endParaRPr sz="1500">
              <a:solidFill>
                <a:prstClr val="black"/>
              </a:solidFill>
              <a:latin typeface="Arial"/>
              <a:cs typeface="Arial"/>
            </a:endParaRPr>
          </a:p>
        </p:txBody>
      </p:sp>
      <p:sp>
        <p:nvSpPr>
          <p:cNvPr id="154" name="object 154"/>
          <p:cNvSpPr/>
          <p:nvPr/>
        </p:nvSpPr>
        <p:spPr>
          <a:xfrm>
            <a:off x="4907249" y="1025982"/>
            <a:ext cx="571214" cy="219087"/>
          </a:xfrm>
          <a:custGeom>
            <a:avLst/>
            <a:gdLst/>
            <a:ahLst/>
            <a:cxnLst/>
            <a:rect l="l" t="t" r="r" b="b"/>
            <a:pathLst>
              <a:path w="332613" h="241554">
                <a:moveTo>
                  <a:pt x="0" y="0"/>
                </a:moveTo>
                <a:lnTo>
                  <a:pt x="0" y="241554"/>
                </a:lnTo>
                <a:lnTo>
                  <a:pt x="332613" y="241554"/>
                </a:lnTo>
                <a:lnTo>
                  <a:pt x="332613"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4" name="text 1"/>
          <p:cNvSpPr txBox="1"/>
          <p:nvPr/>
        </p:nvSpPr>
        <p:spPr>
          <a:xfrm>
            <a:off x="4913136" y="1029575"/>
            <a:ext cx="401072" cy="230832"/>
          </a:xfrm>
          <a:prstGeom prst="rect">
            <a:avLst/>
          </a:prstGeom>
        </p:spPr>
        <p:txBody>
          <a:bodyPr vert="horz" wrap="none" lIns="0" tIns="0" rIns="0" bIns="0" rtlCol="0">
            <a:spAutoFit/>
          </a:bodyPr>
          <a:lstStyle/>
          <a:p>
            <a:r>
              <a:rPr sz="1500" spc="10" dirty="0">
                <a:solidFill>
                  <a:prstClr val="black"/>
                </a:solidFill>
                <a:latin typeface="Arial"/>
                <a:cs typeface="Arial"/>
              </a:rPr>
              <a:t>P0 6</a:t>
            </a:r>
            <a:endParaRPr sz="1500">
              <a:solidFill>
                <a:prstClr val="black"/>
              </a:solidFill>
              <a:latin typeface="Arial"/>
              <a:cs typeface="Arial"/>
            </a:endParaRPr>
          </a:p>
        </p:txBody>
      </p:sp>
      <p:sp>
        <p:nvSpPr>
          <p:cNvPr id="155" name="object 155"/>
          <p:cNvSpPr/>
          <p:nvPr/>
        </p:nvSpPr>
        <p:spPr>
          <a:xfrm>
            <a:off x="6521433" y="1562988"/>
            <a:ext cx="646460" cy="219087"/>
          </a:xfrm>
          <a:custGeom>
            <a:avLst/>
            <a:gdLst/>
            <a:ahLst/>
            <a:cxnLst/>
            <a:rect l="l" t="t" r="r" b="b"/>
            <a:pathLst>
              <a:path w="376428" h="241554">
                <a:moveTo>
                  <a:pt x="0" y="0"/>
                </a:moveTo>
                <a:lnTo>
                  <a:pt x="0" y="241554"/>
                </a:lnTo>
                <a:lnTo>
                  <a:pt x="376428" y="241554"/>
                </a:lnTo>
                <a:lnTo>
                  <a:pt x="376428"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5" name="text 1"/>
          <p:cNvSpPr txBox="1"/>
          <p:nvPr/>
        </p:nvSpPr>
        <p:spPr>
          <a:xfrm>
            <a:off x="6527984" y="1565197"/>
            <a:ext cx="407227" cy="230832"/>
          </a:xfrm>
          <a:prstGeom prst="rect">
            <a:avLst/>
          </a:prstGeom>
        </p:spPr>
        <p:txBody>
          <a:bodyPr vert="horz" wrap="none" lIns="0" tIns="0" rIns="0" bIns="0" rtlCol="0">
            <a:spAutoFit/>
          </a:bodyPr>
          <a:lstStyle/>
          <a:p>
            <a:r>
              <a:rPr sz="1500" spc="10" dirty="0">
                <a:solidFill>
                  <a:prstClr val="black"/>
                </a:solidFill>
                <a:latin typeface="Arial"/>
                <a:cs typeface="Arial"/>
              </a:rPr>
              <a:t>FP 2</a:t>
            </a:r>
            <a:endParaRPr sz="1500">
              <a:solidFill>
                <a:prstClr val="black"/>
              </a:solidFill>
              <a:latin typeface="Arial"/>
              <a:cs typeface="Arial"/>
            </a:endParaRPr>
          </a:p>
        </p:txBody>
      </p:sp>
      <p:pic>
        <p:nvPicPr>
          <p:cNvPr id="18"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103" y="577442"/>
            <a:ext cx="571214" cy="217705"/>
          </a:xfrm>
          <a:prstGeom prst="rect">
            <a:avLst/>
          </a:prstGeom>
        </p:spPr>
      </p:pic>
      <p:sp>
        <p:nvSpPr>
          <p:cNvPr id="6" name="text 1"/>
          <p:cNvSpPr txBox="1"/>
          <p:nvPr/>
        </p:nvSpPr>
        <p:spPr>
          <a:xfrm>
            <a:off x="4761990" y="578614"/>
            <a:ext cx="401072" cy="230832"/>
          </a:xfrm>
          <a:prstGeom prst="rect">
            <a:avLst/>
          </a:prstGeom>
        </p:spPr>
        <p:txBody>
          <a:bodyPr vert="horz" wrap="none" lIns="0" tIns="0" rIns="0" bIns="0" rtlCol="0">
            <a:spAutoFit/>
          </a:bodyPr>
          <a:lstStyle/>
          <a:p>
            <a:r>
              <a:rPr sz="1500" spc="10" dirty="0">
                <a:solidFill>
                  <a:prstClr val="black"/>
                </a:solidFill>
                <a:latin typeface="Arial"/>
                <a:cs typeface="Arial"/>
              </a:rPr>
              <a:t>P0 9</a:t>
            </a:r>
            <a:endParaRPr sz="1500">
              <a:solidFill>
                <a:prstClr val="black"/>
              </a:solidFill>
              <a:latin typeface="Arial"/>
              <a:cs typeface="Arial"/>
            </a:endParaRPr>
          </a:p>
        </p:txBody>
      </p:sp>
      <p:sp>
        <p:nvSpPr>
          <p:cNvPr id="156" name="object 156"/>
          <p:cNvSpPr/>
          <p:nvPr/>
        </p:nvSpPr>
        <p:spPr>
          <a:xfrm>
            <a:off x="3103969" y="1555382"/>
            <a:ext cx="571214" cy="219087"/>
          </a:xfrm>
          <a:custGeom>
            <a:avLst/>
            <a:gdLst/>
            <a:ahLst/>
            <a:cxnLst/>
            <a:rect l="l" t="t" r="r" b="b"/>
            <a:pathLst>
              <a:path w="332613" h="241554">
                <a:moveTo>
                  <a:pt x="0" y="0"/>
                </a:moveTo>
                <a:lnTo>
                  <a:pt x="0" y="241554"/>
                </a:lnTo>
                <a:lnTo>
                  <a:pt x="332613" y="241554"/>
                </a:lnTo>
                <a:lnTo>
                  <a:pt x="332613"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7" name="text 1"/>
          <p:cNvSpPr txBox="1"/>
          <p:nvPr/>
        </p:nvSpPr>
        <p:spPr>
          <a:xfrm>
            <a:off x="3109854" y="1558633"/>
            <a:ext cx="401072" cy="230832"/>
          </a:xfrm>
          <a:prstGeom prst="rect">
            <a:avLst/>
          </a:prstGeom>
        </p:spPr>
        <p:txBody>
          <a:bodyPr vert="horz" wrap="none" lIns="0" tIns="0" rIns="0" bIns="0" rtlCol="0">
            <a:spAutoFit/>
          </a:bodyPr>
          <a:lstStyle/>
          <a:p>
            <a:r>
              <a:rPr sz="1500" spc="10" dirty="0">
                <a:solidFill>
                  <a:prstClr val="black"/>
                </a:solidFill>
                <a:latin typeface="Arial"/>
                <a:cs typeface="Arial"/>
              </a:rPr>
              <a:t>P0 2</a:t>
            </a:r>
            <a:endParaRPr sz="1500">
              <a:solidFill>
                <a:prstClr val="black"/>
              </a:solidFill>
              <a:latin typeface="Arial"/>
              <a:cs typeface="Arial"/>
            </a:endParaRPr>
          </a:p>
        </p:txBody>
      </p:sp>
      <p:sp>
        <p:nvSpPr>
          <p:cNvPr id="157" name="object 157"/>
          <p:cNvSpPr/>
          <p:nvPr/>
        </p:nvSpPr>
        <p:spPr>
          <a:xfrm>
            <a:off x="2524246" y="1041183"/>
            <a:ext cx="571214" cy="219088"/>
          </a:xfrm>
          <a:custGeom>
            <a:avLst/>
            <a:gdLst/>
            <a:ahLst/>
            <a:cxnLst/>
            <a:rect l="l" t="t" r="r" b="b"/>
            <a:pathLst>
              <a:path w="332613" h="241555">
                <a:moveTo>
                  <a:pt x="0" y="0"/>
                </a:moveTo>
                <a:lnTo>
                  <a:pt x="0" y="241555"/>
                </a:lnTo>
                <a:lnTo>
                  <a:pt x="332613" y="241555"/>
                </a:lnTo>
                <a:lnTo>
                  <a:pt x="332613"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8" name="text 1"/>
          <p:cNvSpPr txBox="1"/>
          <p:nvPr/>
        </p:nvSpPr>
        <p:spPr>
          <a:xfrm>
            <a:off x="2530134" y="850924"/>
            <a:ext cx="722634" cy="461665"/>
          </a:xfrm>
          <a:prstGeom prst="rect">
            <a:avLst/>
          </a:prstGeom>
        </p:spPr>
        <p:txBody>
          <a:bodyPr vert="horz" wrap="none" lIns="0" tIns="0" rIns="0" bIns="0" rtlCol="0">
            <a:spAutoFit/>
          </a:bodyPr>
          <a:lstStyle/>
          <a:p>
            <a:pPr marL="297941"/>
            <a:r>
              <a:rPr sz="1500" spc="10" dirty="0">
                <a:solidFill>
                  <a:prstClr val="black"/>
                </a:solidFill>
                <a:latin typeface="Arial"/>
                <a:cs typeface="Arial"/>
              </a:rPr>
              <a:t>BS 1</a:t>
            </a:r>
            <a:endParaRPr sz="1500">
              <a:solidFill>
                <a:prstClr val="black"/>
              </a:solidFill>
              <a:latin typeface="Arial"/>
              <a:cs typeface="Arial"/>
            </a:endParaRPr>
          </a:p>
          <a:p>
            <a:r>
              <a:rPr sz="1500" spc="10" dirty="0">
                <a:solidFill>
                  <a:prstClr val="black"/>
                </a:solidFill>
                <a:latin typeface="Arial"/>
                <a:cs typeface="Arial"/>
              </a:rPr>
              <a:t>P0 1</a:t>
            </a:r>
            <a:endParaRPr sz="1500">
              <a:solidFill>
                <a:prstClr val="black"/>
              </a:solidFill>
              <a:latin typeface="Arial"/>
              <a:cs typeface="Arial"/>
            </a:endParaRPr>
          </a:p>
        </p:txBody>
      </p:sp>
      <p:sp>
        <p:nvSpPr>
          <p:cNvPr id="158" name="object 158"/>
          <p:cNvSpPr/>
          <p:nvPr/>
        </p:nvSpPr>
        <p:spPr>
          <a:xfrm>
            <a:off x="1767533" y="731385"/>
            <a:ext cx="738716" cy="3111"/>
          </a:xfrm>
          <a:custGeom>
            <a:avLst/>
            <a:gdLst/>
            <a:ahLst/>
            <a:cxnLst/>
            <a:rect l="l" t="t" r="r" b="b"/>
            <a:pathLst>
              <a:path w="430148" h="3430">
                <a:moveTo>
                  <a:pt x="1715" y="1715"/>
                </a:moveTo>
                <a:lnTo>
                  <a:pt x="428435" y="1715"/>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159" name="object 159"/>
          <p:cNvSpPr/>
          <p:nvPr/>
        </p:nvSpPr>
        <p:spPr>
          <a:xfrm>
            <a:off x="1211052" y="856658"/>
            <a:ext cx="6375607" cy="1103385"/>
          </a:xfrm>
          <a:custGeom>
            <a:avLst/>
            <a:gdLst/>
            <a:ahLst/>
            <a:cxnLst/>
            <a:rect l="l" t="t" r="r" b="b"/>
            <a:pathLst>
              <a:path w="3712463" h="1216533">
                <a:moveTo>
                  <a:pt x="1080516" y="608457"/>
                </a:moveTo>
                <a:lnTo>
                  <a:pt x="1464945" y="608457"/>
                </a:lnTo>
                <a:moveTo>
                  <a:pt x="1671066" y="608457"/>
                </a:moveTo>
                <a:lnTo>
                  <a:pt x="2546223" y="608457"/>
                </a:lnTo>
                <a:moveTo>
                  <a:pt x="3635883" y="608457"/>
                </a:moveTo>
                <a:lnTo>
                  <a:pt x="3651885" y="609600"/>
                </a:lnTo>
                <a:lnTo>
                  <a:pt x="3667506" y="615315"/>
                </a:lnTo>
                <a:lnTo>
                  <a:pt x="3681984" y="623697"/>
                </a:lnTo>
                <a:lnTo>
                  <a:pt x="3692652" y="634746"/>
                </a:lnTo>
                <a:lnTo>
                  <a:pt x="3701034" y="648081"/>
                </a:lnTo>
                <a:lnTo>
                  <a:pt x="3705987" y="663702"/>
                </a:lnTo>
                <a:lnTo>
                  <a:pt x="3707130" y="678942"/>
                </a:lnTo>
                <a:moveTo>
                  <a:pt x="539115" y="395859"/>
                </a:moveTo>
                <a:lnTo>
                  <a:pt x="539115" y="537591"/>
                </a:lnTo>
                <a:lnTo>
                  <a:pt x="540258" y="553212"/>
                </a:lnTo>
                <a:lnTo>
                  <a:pt x="546354" y="567309"/>
                </a:lnTo>
                <a:lnTo>
                  <a:pt x="554736" y="580644"/>
                </a:lnTo>
                <a:lnTo>
                  <a:pt x="565785" y="592836"/>
                </a:lnTo>
                <a:lnTo>
                  <a:pt x="579120" y="601218"/>
                </a:lnTo>
                <a:lnTo>
                  <a:pt x="594741" y="605790"/>
                </a:lnTo>
                <a:lnTo>
                  <a:pt x="610362" y="608457"/>
                </a:lnTo>
                <a:moveTo>
                  <a:pt x="218694" y="5334"/>
                </a:moveTo>
                <a:lnTo>
                  <a:pt x="5334" y="5334"/>
                </a:lnTo>
                <a:moveTo>
                  <a:pt x="1179195" y="1211199"/>
                </a:moveTo>
                <a:lnTo>
                  <a:pt x="289560" y="1211199"/>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9" name="text 1"/>
          <p:cNvSpPr txBox="1"/>
          <p:nvPr/>
        </p:nvSpPr>
        <p:spPr>
          <a:xfrm>
            <a:off x="1942572" y="870616"/>
            <a:ext cx="238207" cy="230832"/>
          </a:xfrm>
          <a:prstGeom prst="rect">
            <a:avLst/>
          </a:prstGeom>
        </p:spPr>
        <p:txBody>
          <a:bodyPr vert="horz" wrap="none" lIns="0" tIns="0" rIns="0" bIns="0" rtlCol="0">
            <a:spAutoFit/>
          </a:bodyPr>
          <a:lstStyle/>
          <a:p>
            <a:r>
              <a:rPr sz="1500" spc="10" dirty="0">
                <a:solidFill>
                  <a:prstClr val="black"/>
                </a:solidFill>
                <a:latin typeface="Arial"/>
                <a:cs typeface="Arial"/>
              </a:rPr>
              <a:t>B2</a:t>
            </a:r>
            <a:endParaRPr sz="1500">
              <a:solidFill>
                <a:prstClr val="black"/>
              </a:solidFill>
              <a:latin typeface="Arial"/>
              <a:cs typeface="Arial"/>
            </a:endParaRPr>
          </a:p>
        </p:txBody>
      </p:sp>
      <p:sp>
        <p:nvSpPr>
          <p:cNvPr id="160" name="object 160"/>
          <p:cNvSpPr/>
          <p:nvPr/>
        </p:nvSpPr>
        <p:spPr>
          <a:xfrm>
            <a:off x="1517270" y="856658"/>
            <a:ext cx="262379" cy="1103385"/>
          </a:xfrm>
          <a:custGeom>
            <a:avLst/>
            <a:gdLst/>
            <a:ahLst/>
            <a:cxnLst/>
            <a:rect l="l" t="t" r="r" b="b"/>
            <a:pathLst>
              <a:path w="152781" h="1216533">
                <a:moveTo>
                  <a:pt x="5334" y="1211199"/>
                </a:moveTo>
                <a:lnTo>
                  <a:pt x="111252" y="1211199"/>
                </a:lnTo>
                <a:moveTo>
                  <a:pt x="40386" y="5334"/>
                </a:moveTo>
                <a:lnTo>
                  <a:pt x="147447" y="5334"/>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61" name="object 161"/>
          <p:cNvSpPr/>
          <p:nvPr/>
        </p:nvSpPr>
        <p:spPr>
          <a:xfrm>
            <a:off x="3554467" y="1381742"/>
            <a:ext cx="98801" cy="52179"/>
          </a:xfrm>
          <a:custGeom>
            <a:avLst/>
            <a:gdLst/>
            <a:ahLst/>
            <a:cxnLst/>
            <a:rect l="l" t="t" r="r" b="b"/>
            <a:pathLst>
              <a:path w="57531" h="57530">
                <a:moveTo>
                  <a:pt x="572" y="29527"/>
                </a:moveTo>
                <a:lnTo>
                  <a:pt x="2858" y="18478"/>
                </a:lnTo>
                <a:lnTo>
                  <a:pt x="8954" y="8953"/>
                </a:lnTo>
                <a:lnTo>
                  <a:pt x="18479" y="2857"/>
                </a:lnTo>
                <a:lnTo>
                  <a:pt x="29147" y="571"/>
                </a:lnTo>
                <a:lnTo>
                  <a:pt x="40196" y="2857"/>
                </a:lnTo>
                <a:lnTo>
                  <a:pt x="48578" y="8953"/>
                </a:lnTo>
                <a:lnTo>
                  <a:pt x="54674" y="18478"/>
                </a:lnTo>
                <a:lnTo>
                  <a:pt x="56960" y="29527"/>
                </a:lnTo>
                <a:lnTo>
                  <a:pt x="54674" y="40195"/>
                </a:lnTo>
                <a:lnTo>
                  <a:pt x="48578" y="48577"/>
                </a:lnTo>
                <a:lnTo>
                  <a:pt x="40196" y="55816"/>
                </a:lnTo>
                <a:lnTo>
                  <a:pt x="29147" y="56959"/>
                </a:lnTo>
                <a:lnTo>
                  <a:pt x="18479" y="55816"/>
                </a:lnTo>
                <a:lnTo>
                  <a:pt x="8954" y="48577"/>
                </a:lnTo>
                <a:lnTo>
                  <a:pt x="2858" y="40195"/>
                </a:lnTo>
                <a:lnTo>
                  <a:pt x="572" y="29527"/>
                </a:lnTo>
              </a:path>
            </a:pathLst>
          </a:custGeom>
          <a:solidFill>
            <a:srgbClr val="000000"/>
          </a:solidFill>
          <a:ln w="1143">
            <a:solidFill>
              <a:srgbClr val="000000"/>
            </a:solidFill>
          </a:ln>
        </p:spPr>
        <p:txBody>
          <a:bodyPr wrap="square" lIns="0" tIns="0" rIns="0" bIns="0" rtlCol="0">
            <a:noAutofit/>
          </a:bodyPr>
          <a:lstStyle/>
          <a:p>
            <a:endParaRPr smtClean="0">
              <a:solidFill>
                <a:prstClr val="black"/>
              </a:solidFill>
            </a:endParaRPr>
          </a:p>
        </p:txBody>
      </p:sp>
      <p:sp>
        <p:nvSpPr>
          <p:cNvPr id="162" name="object 162"/>
          <p:cNvSpPr/>
          <p:nvPr/>
        </p:nvSpPr>
        <p:spPr>
          <a:xfrm>
            <a:off x="4021964" y="1403686"/>
            <a:ext cx="78517" cy="9675"/>
          </a:xfrm>
          <a:custGeom>
            <a:avLst/>
            <a:gdLst/>
            <a:ahLst/>
            <a:cxnLst/>
            <a:rect l="l" t="t" r="r" b="b"/>
            <a:pathLst>
              <a:path w="45720" h="10667">
                <a:moveTo>
                  <a:pt x="5334" y="5333"/>
                </a:moveTo>
                <a:lnTo>
                  <a:pt x="40386" y="5333"/>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63" name="object 163"/>
          <p:cNvSpPr/>
          <p:nvPr/>
        </p:nvSpPr>
        <p:spPr>
          <a:xfrm>
            <a:off x="5582823" y="1381742"/>
            <a:ext cx="101418" cy="52179"/>
          </a:xfrm>
          <a:custGeom>
            <a:avLst/>
            <a:gdLst/>
            <a:ahLst/>
            <a:cxnLst/>
            <a:rect l="l" t="t" r="r" b="b"/>
            <a:pathLst>
              <a:path w="59055" h="57530">
                <a:moveTo>
                  <a:pt x="572" y="29527"/>
                </a:moveTo>
                <a:lnTo>
                  <a:pt x="3239" y="18478"/>
                </a:lnTo>
                <a:lnTo>
                  <a:pt x="8954" y="8953"/>
                </a:lnTo>
                <a:lnTo>
                  <a:pt x="18860" y="2857"/>
                </a:lnTo>
                <a:lnTo>
                  <a:pt x="29528" y="571"/>
                </a:lnTo>
                <a:lnTo>
                  <a:pt x="40577" y="2857"/>
                </a:lnTo>
                <a:lnTo>
                  <a:pt x="50102" y="8953"/>
                </a:lnTo>
                <a:lnTo>
                  <a:pt x="56198" y="18478"/>
                </a:lnTo>
                <a:lnTo>
                  <a:pt x="58484" y="29527"/>
                </a:lnTo>
                <a:lnTo>
                  <a:pt x="56198" y="40195"/>
                </a:lnTo>
                <a:lnTo>
                  <a:pt x="50102" y="48577"/>
                </a:lnTo>
                <a:lnTo>
                  <a:pt x="40577" y="55816"/>
                </a:lnTo>
                <a:lnTo>
                  <a:pt x="29528" y="56959"/>
                </a:lnTo>
                <a:lnTo>
                  <a:pt x="18860" y="55816"/>
                </a:lnTo>
                <a:lnTo>
                  <a:pt x="8954" y="48577"/>
                </a:lnTo>
                <a:lnTo>
                  <a:pt x="3239" y="40195"/>
                </a:lnTo>
                <a:lnTo>
                  <a:pt x="572" y="29527"/>
                </a:lnTo>
              </a:path>
            </a:pathLst>
          </a:custGeom>
          <a:solidFill>
            <a:srgbClr val="000000"/>
          </a:solidFill>
          <a:ln w="1143">
            <a:solidFill>
              <a:srgbClr val="000000"/>
            </a:solidFill>
          </a:ln>
        </p:spPr>
        <p:txBody>
          <a:bodyPr wrap="square" lIns="0" tIns="0" rIns="0" bIns="0" rtlCol="0">
            <a:noAutofit/>
          </a:bodyPr>
          <a:lstStyle/>
          <a:p>
            <a:endParaRPr smtClean="0">
              <a:solidFill>
                <a:prstClr val="black"/>
              </a:solidFill>
            </a:endParaRPr>
          </a:p>
        </p:txBody>
      </p:sp>
      <p:sp>
        <p:nvSpPr>
          <p:cNvPr id="164" name="object 164"/>
          <p:cNvSpPr/>
          <p:nvPr/>
        </p:nvSpPr>
        <p:spPr>
          <a:xfrm>
            <a:off x="7391999" y="1381742"/>
            <a:ext cx="101418" cy="52179"/>
          </a:xfrm>
          <a:custGeom>
            <a:avLst/>
            <a:gdLst/>
            <a:ahLst/>
            <a:cxnLst/>
            <a:rect l="l" t="t" r="r" b="b"/>
            <a:pathLst>
              <a:path w="59055" h="57530">
                <a:moveTo>
                  <a:pt x="571" y="29527"/>
                </a:moveTo>
                <a:lnTo>
                  <a:pt x="3238" y="18478"/>
                </a:lnTo>
                <a:lnTo>
                  <a:pt x="9334" y="8953"/>
                </a:lnTo>
                <a:lnTo>
                  <a:pt x="18859" y="2857"/>
                </a:lnTo>
                <a:lnTo>
                  <a:pt x="29527" y="571"/>
                </a:lnTo>
                <a:lnTo>
                  <a:pt x="40576" y="2857"/>
                </a:lnTo>
                <a:lnTo>
                  <a:pt x="50101" y="8953"/>
                </a:lnTo>
                <a:lnTo>
                  <a:pt x="56197" y="18478"/>
                </a:lnTo>
                <a:lnTo>
                  <a:pt x="58483" y="29527"/>
                </a:lnTo>
                <a:lnTo>
                  <a:pt x="56197" y="40195"/>
                </a:lnTo>
                <a:lnTo>
                  <a:pt x="50101" y="48577"/>
                </a:lnTo>
                <a:lnTo>
                  <a:pt x="40576" y="55816"/>
                </a:lnTo>
                <a:lnTo>
                  <a:pt x="29527" y="56959"/>
                </a:lnTo>
                <a:lnTo>
                  <a:pt x="18859" y="55816"/>
                </a:lnTo>
                <a:lnTo>
                  <a:pt x="9334" y="48577"/>
                </a:lnTo>
                <a:lnTo>
                  <a:pt x="3238" y="40195"/>
                </a:lnTo>
                <a:lnTo>
                  <a:pt x="571" y="29527"/>
                </a:lnTo>
              </a:path>
            </a:pathLst>
          </a:custGeom>
          <a:solidFill>
            <a:srgbClr val="000000"/>
          </a:solidFill>
          <a:ln w="1143">
            <a:solidFill>
              <a:srgbClr val="000000"/>
            </a:solidFill>
          </a:ln>
        </p:spPr>
        <p:txBody>
          <a:bodyPr wrap="square" lIns="0" tIns="0" rIns="0" bIns="0" rtlCol="0">
            <a:noAutofit/>
          </a:bodyPr>
          <a:lstStyle/>
          <a:p>
            <a:endParaRPr smtClean="0">
              <a:solidFill>
                <a:prstClr val="black"/>
              </a:solidFill>
            </a:endParaRPr>
          </a:p>
        </p:txBody>
      </p:sp>
      <p:sp>
        <p:nvSpPr>
          <p:cNvPr id="165" name="object 165"/>
          <p:cNvSpPr/>
          <p:nvPr/>
        </p:nvSpPr>
        <p:spPr>
          <a:xfrm>
            <a:off x="1088686" y="856658"/>
            <a:ext cx="6497964" cy="1103385"/>
          </a:xfrm>
          <a:custGeom>
            <a:avLst/>
            <a:gdLst/>
            <a:ahLst/>
            <a:cxnLst/>
            <a:rect l="l" t="t" r="r" b="b"/>
            <a:pathLst>
              <a:path w="3783710" h="1216533">
                <a:moveTo>
                  <a:pt x="1536192" y="550545"/>
                </a:moveTo>
                <a:lnTo>
                  <a:pt x="1649730" y="664845"/>
                </a:lnTo>
                <a:lnTo>
                  <a:pt x="1649730" y="550545"/>
                </a:lnTo>
                <a:lnTo>
                  <a:pt x="1536192" y="664845"/>
                </a:lnTo>
                <a:lnTo>
                  <a:pt x="1536192" y="550545"/>
                </a:lnTo>
                <a:moveTo>
                  <a:pt x="3778377" y="749808"/>
                </a:moveTo>
                <a:lnTo>
                  <a:pt x="3778377" y="1140333"/>
                </a:lnTo>
                <a:lnTo>
                  <a:pt x="3776091" y="1155954"/>
                </a:lnTo>
                <a:lnTo>
                  <a:pt x="3771138" y="1170432"/>
                </a:lnTo>
                <a:lnTo>
                  <a:pt x="3762756" y="1183386"/>
                </a:lnTo>
                <a:lnTo>
                  <a:pt x="3751707" y="1195578"/>
                </a:lnTo>
                <a:lnTo>
                  <a:pt x="3737229" y="1203960"/>
                </a:lnTo>
                <a:lnTo>
                  <a:pt x="3723132" y="1208532"/>
                </a:lnTo>
                <a:lnTo>
                  <a:pt x="3707130" y="1211199"/>
                </a:lnTo>
                <a:moveTo>
                  <a:pt x="3422904" y="1211199"/>
                </a:moveTo>
                <a:lnTo>
                  <a:pt x="3448050" y="1211199"/>
                </a:lnTo>
                <a:moveTo>
                  <a:pt x="5334" y="76200"/>
                </a:moveTo>
                <a:lnTo>
                  <a:pt x="5334" y="5334"/>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66" name="object 166"/>
          <p:cNvSpPr/>
          <p:nvPr/>
        </p:nvSpPr>
        <p:spPr>
          <a:xfrm>
            <a:off x="3599614" y="1954681"/>
            <a:ext cx="5889" cy="1036"/>
          </a:xfrm>
          <a:custGeom>
            <a:avLst/>
            <a:gdLst/>
            <a:ahLst/>
            <a:cxnLst/>
            <a:rect l="l" t="t" r="r" b="b"/>
            <a:pathLst>
              <a:path w="3429" h="1142">
                <a:moveTo>
                  <a:pt x="2858" y="571"/>
                </a:moveTo>
                <a:lnTo>
                  <a:pt x="572" y="571"/>
                </a:lnTo>
              </a:path>
            </a:pathLst>
          </a:custGeom>
          <a:ln w="1143">
            <a:solidFill>
              <a:srgbClr val="000000"/>
            </a:solidFill>
          </a:ln>
        </p:spPr>
        <p:txBody>
          <a:bodyPr wrap="square" lIns="0" tIns="0" rIns="0" bIns="0" rtlCol="0">
            <a:noAutofit/>
          </a:bodyPr>
          <a:lstStyle/>
          <a:p>
            <a:endParaRPr smtClean="0">
              <a:solidFill>
                <a:prstClr val="black"/>
              </a:solidFill>
            </a:endParaRPr>
          </a:p>
        </p:txBody>
      </p:sp>
      <p:sp>
        <p:nvSpPr>
          <p:cNvPr id="167" name="object 167"/>
          <p:cNvSpPr/>
          <p:nvPr/>
        </p:nvSpPr>
        <p:spPr>
          <a:xfrm>
            <a:off x="2250098" y="1403686"/>
            <a:ext cx="5336561" cy="556357"/>
          </a:xfrm>
          <a:custGeom>
            <a:avLst/>
            <a:gdLst/>
            <a:ahLst/>
            <a:cxnLst/>
            <a:rect l="l" t="t" r="r" b="b"/>
            <a:pathLst>
              <a:path w="3107435" h="613409">
                <a:moveTo>
                  <a:pt x="5334" y="5333"/>
                </a:moveTo>
                <a:lnTo>
                  <a:pt x="254889" y="5333"/>
                </a:lnTo>
                <a:moveTo>
                  <a:pt x="3102102" y="75818"/>
                </a:moveTo>
                <a:lnTo>
                  <a:pt x="3102102" y="146684"/>
                </a:lnTo>
                <a:moveTo>
                  <a:pt x="2769489" y="608075"/>
                </a:moveTo>
                <a:lnTo>
                  <a:pt x="3030855" y="608075"/>
                </a:lnTo>
                <a:moveTo>
                  <a:pt x="2675382" y="608075"/>
                </a:moveTo>
                <a:lnTo>
                  <a:pt x="2746629" y="608075"/>
                </a:lnTo>
                <a:moveTo>
                  <a:pt x="2283714" y="288416"/>
                </a:moveTo>
                <a:lnTo>
                  <a:pt x="2264283" y="276605"/>
                </a:lnTo>
                <a:moveTo>
                  <a:pt x="1021461" y="608075"/>
                </a:moveTo>
                <a:lnTo>
                  <a:pt x="1820799" y="608075"/>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68" name="object 168"/>
          <p:cNvSpPr/>
          <p:nvPr/>
        </p:nvSpPr>
        <p:spPr>
          <a:xfrm>
            <a:off x="6862984" y="912638"/>
            <a:ext cx="571866" cy="219087"/>
          </a:xfrm>
          <a:custGeom>
            <a:avLst/>
            <a:gdLst/>
            <a:ahLst/>
            <a:cxnLst/>
            <a:rect l="l" t="t" r="r" b="b"/>
            <a:pathLst>
              <a:path w="332993" h="241554">
                <a:moveTo>
                  <a:pt x="0" y="0"/>
                </a:moveTo>
                <a:lnTo>
                  <a:pt x="0" y="241554"/>
                </a:lnTo>
                <a:lnTo>
                  <a:pt x="332994" y="241554"/>
                </a:lnTo>
                <a:lnTo>
                  <a:pt x="332994"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10" name="text 1"/>
          <p:cNvSpPr txBox="1"/>
          <p:nvPr/>
        </p:nvSpPr>
        <p:spPr>
          <a:xfrm>
            <a:off x="6869526" y="915193"/>
            <a:ext cx="401072" cy="230832"/>
          </a:xfrm>
          <a:prstGeom prst="rect">
            <a:avLst/>
          </a:prstGeom>
        </p:spPr>
        <p:txBody>
          <a:bodyPr vert="horz" wrap="none" lIns="0" tIns="0" rIns="0" bIns="0" rtlCol="0">
            <a:spAutoFit/>
          </a:bodyPr>
          <a:lstStyle/>
          <a:p>
            <a:r>
              <a:rPr sz="1500" spc="10" dirty="0">
                <a:solidFill>
                  <a:prstClr val="black"/>
                </a:solidFill>
                <a:latin typeface="Arial"/>
                <a:cs typeface="Arial"/>
              </a:rPr>
              <a:t>P1 5</a:t>
            </a:r>
            <a:endParaRPr sz="1500">
              <a:solidFill>
                <a:prstClr val="black"/>
              </a:solidFill>
              <a:latin typeface="Arial"/>
              <a:cs typeface="Arial"/>
            </a:endParaRPr>
          </a:p>
        </p:txBody>
      </p:sp>
      <p:sp>
        <p:nvSpPr>
          <p:cNvPr id="169" name="object 169"/>
          <p:cNvSpPr/>
          <p:nvPr/>
        </p:nvSpPr>
        <p:spPr>
          <a:xfrm>
            <a:off x="1088686" y="856658"/>
            <a:ext cx="507090" cy="1103385"/>
          </a:xfrm>
          <a:custGeom>
            <a:avLst/>
            <a:gdLst/>
            <a:ahLst/>
            <a:cxnLst/>
            <a:rect l="l" t="t" r="r" b="b"/>
            <a:pathLst>
              <a:path w="295274" h="1216533">
                <a:moveTo>
                  <a:pt x="5334" y="76200"/>
                </a:moveTo>
                <a:lnTo>
                  <a:pt x="5334" y="1140333"/>
                </a:lnTo>
                <a:lnTo>
                  <a:pt x="6477" y="1155954"/>
                </a:lnTo>
                <a:lnTo>
                  <a:pt x="12573" y="1170432"/>
                </a:lnTo>
                <a:lnTo>
                  <a:pt x="20955" y="1183386"/>
                </a:lnTo>
                <a:lnTo>
                  <a:pt x="32004" y="1195578"/>
                </a:lnTo>
                <a:lnTo>
                  <a:pt x="44958" y="1203960"/>
                </a:lnTo>
                <a:lnTo>
                  <a:pt x="60579" y="1208532"/>
                </a:lnTo>
                <a:lnTo>
                  <a:pt x="76581" y="1211199"/>
                </a:lnTo>
                <a:lnTo>
                  <a:pt x="289941" y="1211199"/>
                </a:lnTo>
                <a:moveTo>
                  <a:pt x="5334" y="5334"/>
                </a:moveTo>
                <a:lnTo>
                  <a:pt x="76581" y="5334"/>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70" name="object 170"/>
          <p:cNvSpPr/>
          <p:nvPr/>
        </p:nvSpPr>
        <p:spPr>
          <a:xfrm>
            <a:off x="2513122" y="1311069"/>
            <a:ext cx="384735" cy="194552"/>
          </a:xfrm>
          <a:custGeom>
            <a:avLst/>
            <a:gdLst/>
            <a:ahLst/>
            <a:cxnLst/>
            <a:rect l="l" t="t" r="r" b="b"/>
            <a:pathLst>
              <a:path w="224028" h="214503">
                <a:moveTo>
                  <a:pt x="5334" y="107442"/>
                </a:moveTo>
                <a:lnTo>
                  <a:pt x="7620" y="85725"/>
                </a:lnTo>
                <a:lnTo>
                  <a:pt x="14859" y="65151"/>
                </a:lnTo>
                <a:lnTo>
                  <a:pt x="25908" y="46101"/>
                </a:lnTo>
                <a:lnTo>
                  <a:pt x="40005" y="30480"/>
                </a:lnTo>
                <a:lnTo>
                  <a:pt x="58293" y="18288"/>
                </a:lnTo>
                <a:lnTo>
                  <a:pt x="78867" y="8763"/>
                </a:lnTo>
                <a:lnTo>
                  <a:pt x="100584" y="5334"/>
                </a:lnTo>
                <a:lnTo>
                  <a:pt x="123444" y="5334"/>
                </a:lnTo>
                <a:lnTo>
                  <a:pt x="145161" y="8763"/>
                </a:lnTo>
                <a:lnTo>
                  <a:pt x="165735" y="18288"/>
                </a:lnTo>
                <a:lnTo>
                  <a:pt x="183642" y="30480"/>
                </a:lnTo>
                <a:lnTo>
                  <a:pt x="198120" y="46101"/>
                </a:lnTo>
                <a:lnTo>
                  <a:pt x="208788" y="65151"/>
                </a:lnTo>
                <a:lnTo>
                  <a:pt x="216027" y="85725"/>
                </a:lnTo>
                <a:lnTo>
                  <a:pt x="218694" y="107442"/>
                </a:lnTo>
                <a:lnTo>
                  <a:pt x="216027" y="127635"/>
                </a:lnTo>
                <a:lnTo>
                  <a:pt x="208788" y="149352"/>
                </a:lnTo>
                <a:lnTo>
                  <a:pt x="198120" y="167259"/>
                </a:lnTo>
                <a:lnTo>
                  <a:pt x="183642" y="182880"/>
                </a:lnTo>
                <a:lnTo>
                  <a:pt x="165735" y="196215"/>
                </a:lnTo>
                <a:lnTo>
                  <a:pt x="145161" y="204597"/>
                </a:lnTo>
                <a:lnTo>
                  <a:pt x="123444" y="209169"/>
                </a:lnTo>
                <a:lnTo>
                  <a:pt x="100584" y="209169"/>
                </a:lnTo>
                <a:lnTo>
                  <a:pt x="78867" y="204597"/>
                </a:lnTo>
                <a:lnTo>
                  <a:pt x="58293" y="196215"/>
                </a:lnTo>
                <a:lnTo>
                  <a:pt x="40005" y="182880"/>
                </a:lnTo>
                <a:lnTo>
                  <a:pt x="25908" y="167259"/>
                </a:lnTo>
                <a:lnTo>
                  <a:pt x="14859" y="149352"/>
                </a:lnTo>
                <a:lnTo>
                  <a:pt x="7620" y="127635"/>
                </a:lnTo>
                <a:lnTo>
                  <a:pt x="5334" y="107442"/>
                </a:lnTo>
              </a:path>
            </a:pathLst>
          </a:custGeom>
          <a:solidFill>
            <a:srgbClr val="FFFFFF"/>
          </a:solidFill>
          <a:ln w="10668">
            <a:solidFill>
              <a:srgbClr val="000000"/>
            </a:solidFill>
          </a:ln>
        </p:spPr>
        <p:txBody>
          <a:bodyPr wrap="square" lIns="0" tIns="0" rIns="0" bIns="0" rtlCol="0">
            <a:noAutofit/>
          </a:bodyPr>
          <a:lstStyle/>
          <a:p>
            <a:endParaRPr smtClean="0">
              <a:solidFill>
                <a:prstClr val="black"/>
              </a:solidFill>
            </a:endParaRPr>
          </a:p>
        </p:txBody>
      </p:sp>
      <p:sp>
        <p:nvSpPr>
          <p:cNvPr id="171" name="object 171"/>
          <p:cNvSpPr/>
          <p:nvPr/>
        </p:nvSpPr>
        <p:spPr>
          <a:xfrm>
            <a:off x="2575291" y="1339405"/>
            <a:ext cx="322575" cy="137880"/>
          </a:xfrm>
          <a:custGeom>
            <a:avLst/>
            <a:gdLst/>
            <a:ahLst/>
            <a:cxnLst/>
            <a:rect l="l" t="t" r="r" b="b"/>
            <a:pathLst>
              <a:path w="187833" h="152019">
                <a:moveTo>
                  <a:pt x="5334" y="146685"/>
                </a:moveTo>
                <a:lnTo>
                  <a:pt x="182499" y="76200"/>
                </a:lnTo>
                <a:moveTo>
                  <a:pt x="5334" y="5334"/>
                </a:moveTo>
                <a:lnTo>
                  <a:pt x="182499" y="76200"/>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72" name="object 172"/>
          <p:cNvSpPr/>
          <p:nvPr/>
        </p:nvSpPr>
        <p:spPr>
          <a:xfrm>
            <a:off x="2918467" y="1381742"/>
            <a:ext cx="99455" cy="52179"/>
          </a:xfrm>
          <a:custGeom>
            <a:avLst/>
            <a:gdLst/>
            <a:ahLst/>
            <a:cxnLst/>
            <a:rect l="l" t="t" r="r" b="b"/>
            <a:pathLst>
              <a:path w="57912" h="57530">
                <a:moveTo>
                  <a:pt x="572" y="29527"/>
                </a:moveTo>
                <a:lnTo>
                  <a:pt x="1715" y="18478"/>
                </a:lnTo>
                <a:lnTo>
                  <a:pt x="7811" y="8953"/>
                </a:lnTo>
                <a:lnTo>
                  <a:pt x="17717" y="2857"/>
                </a:lnTo>
                <a:lnTo>
                  <a:pt x="28385" y="571"/>
                </a:lnTo>
                <a:lnTo>
                  <a:pt x="39053" y="2857"/>
                </a:lnTo>
                <a:lnTo>
                  <a:pt x="48959" y="8953"/>
                </a:lnTo>
                <a:lnTo>
                  <a:pt x="55055" y="18478"/>
                </a:lnTo>
                <a:lnTo>
                  <a:pt x="57341" y="29527"/>
                </a:lnTo>
                <a:lnTo>
                  <a:pt x="55055" y="40195"/>
                </a:lnTo>
                <a:lnTo>
                  <a:pt x="48959" y="48577"/>
                </a:lnTo>
                <a:lnTo>
                  <a:pt x="39053" y="55816"/>
                </a:lnTo>
                <a:lnTo>
                  <a:pt x="28385" y="56959"/>
                </a:lnTo>
                <a:lnTo>
                  <a:pt x="17717" y="55816"/>
                </a:lnTo>
                <a:lnTo>
                  <a:pt x="7811" y="48577"/>
                </a:lnTo>
                <a:lnTo>
                  <a:pt x="1715" y="40195"/>
                </a:lnTo>
                <a:lnTo>
                  <a:pt x="572" y="29527"/>
                </a:lnTo>
              </a:path>
            </a:pathLst>
          </a:custGeom>
          <a:solidFill>
            <a:srgbClr val="000000"/>
          </a:solidFill>
          <a:ln w="1143">
            <a:solidFill>
              <a:srgbClr val="000000"/>
            </a:solidFill>
          </a:ln>
        </p:spPr>
        <p:txBody>
          <a:bodyPr wrap="square" lIns="0" tIns="0" rIns="0" bIns="0" rtlCol="0">
            <a:noAutofit/>
          </a:bodyPr>
          <a:lstStyle/>
          <a:p>
            <a:endParaRPr smtClean="0">
              <a:solidFill>
                <a:prstClr val="black"/>
              </a:solidFill>
            </a:endParaRPr>
          </a:p>
        </p:txBody>
      </p:sp>
      <p:sp>
        <p:nvSpPr>
          <p:cNvPr id="173" name="object 173"/>
          <p:cNvSpPr/>
          <p:nvPr/>
        </p:nvSpPr>
        <p:spPr>
          <a:xfrm>
            <a:off x="2860571" y="1403686"/>
            <a:ext cx="1179723" cy="9675"/>
          </a:xfrm>
          <a:custGeom>
            <a:avLst/>
            <a:gdLst/>
            <a:ahLst/>
            <a:cxnLst/>
            <a:rect l="l" t="t" r="r" b="b"/>
            <a:pathLst>
              <a:path w="686943" h="10667">
                <a:moveTo>
                  <a:pt x="123444" y="5333"/>
                </a:moveTo>
                <a:lnTo>
                  <a:pt x="5334" y="5333"/>
                </a:lnTo>
                <a:moveTo>
                  <a:pt x="617982" y="5333"/>
                </a:moveTo>
                <a:lnTo>
                  <a:pt x="681609" y="5333"/>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74" name="object 174"/>
          <p:cNvSpPr/>
          <p:nvPr/>
        </p:nvSpPr>
        <p:spPr>
          <a:xfrm>
            <a:off x="3992846" y="1381742"/>
            <a:ext cx="99455" cy="52179"/>
          </a:xfrm>
          <a:custGeom>
            <a:avLst/>
            <a:gdLst/>
            <a:ahLst/>
            <a:cxnLst/>
            <a:rect l="l" t="t" r="r" b="b"/>
            <a:pathLst>
              <a:path w="57912" h="57530">
                <a:moveTo>
                  <a:pt x="572" y="29527"/>
                </a:moveTo>
                <a:lnTo>
                  <a:pt x="3239" y="18478"/>
                </a:lnTo>
                <a:lnTo>
                  <a:pt x="8954" y="8953"/>
                </a:lnTo>
                <a:lnTo>
                  <a:pt x="18860" y="2857"/>
                </a:lnTo>
                <a:lnTo>
                  <a:pt x="29528" y="571"/>
                </a:lnTo>
                <a:lnTo>
                  <a:pt x="40577" y="2857"/>
                </a:lnTo>
                <a:lnTo>
                  <a:pt x="50102" y="8953"/>
                </a:lnTo>
                <a:lnTo>
                  <a:pt x="56198" y="18478"/>
                </a:lnTo>
                <a:lnTo>
                  <a:pt x="57341" y="29527"/>
                </a:lnTo>
                <a:lnTo>
                  <a:pt x="56198" y="40195"/>
                </a:lnTo>
                <a:lnTo>
                  <a:pt x="50102" y="48577"/>
                </a:lnTo>
                <a:lnTo>
                  <a:pt x="40577" y="55816"/>
                </a:lnTo>
                <a:lnTo>
                  <a:pt x="29528" y="56959"/>
                </a:lnTo>
                <a:lnTo>
                  <a:pt x="18860" y="55816"/>
                </a:lnTo>
                <a:lnTo>
                  <a:pt x="8954" y="48577"/>
                </a:lnTo>
                <a:lnTo>
                  <a:pt x="3239" y="40195"/>
                </a:lnTo>
                <a:lnTo>
                  <a:pt x="572" y="29527"/>
                </a:lnTo>
              </a:path>
            </a:pathLst>
          </a:custGeom>
          <a:solidFill>
            <a:srgbClr val="000000"/>
          </a:solidFill>
          <a:ln w="1143">
            <a:solidFill>
              <a:srgbClr val="000000"/>
            </a:solidFill>
          </a:ln>
        </p:spPr>
        <p:txBody>
          <a:bodyPr wrap="square" lIns="0" tIns="0" rIns="0" bIns="0" rtlCol="0">
            <a:noAutofit/>
          </a:bodyPr>
          <a:lstStyle/>
          <a:p>
            <a:endParaRPr smtClean="0">
              <a:solidFill>
                <a:prstClr val="black"/>
              </a:solidFill>
            </a:endParaRPr>
          </a:p>
        </p:txBody>
      </p:sp>
      <p:sp>
        <p:nvSpPr>
          <p:cNvPr id="175" name="object 175"/>
          <p:cNvSpPr/>
          <p:nvPr/>
        </p:nvSpPr>
        <p:spPr>
          <a:xfrm>
            <a:off x="4112259" y="1555382"/>
            <a:ext cx="571214" cy="219087"/>
          </a:xfrm>
          <a:custGeom>
            <a:avLst/>
            <a:gdLst/>
            <a:ahLst/>
            <a:cxnLst/>
            <a:rect l="l" t="t" r="r" b="b"/>
            <a:pathLst>
              <a:path w="332613" h="241554">
                <a:moveTo>
                  <a:pt x="0" y="0"/>
                </a:moveTo>
                <a:lnTo>
                  <a:pt x="0" y="241554"/>
                </a:lnTo>
                <a:lnTo>
                  <a:pt x="332613" y="241554"/>
                </a:lnTo>
                <a:lnTo>
                  <a:pt x="332613"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11" name="text 1"/>
          <p:cNvSpPr txBox="1"/>
          <p:nvPr/>
        </p:nvSpPr>
        <p:spPr>
          <a:xfrm>
            <a:off x="4118148" y="1558633"/>
            <a:ext cx="401072" cy="230832"/>
          </a:xfrm>
          <a:prstGeom prst="rect">
            <a:avLst/>
          </a:prstGeom>
        </p:spPr>
        <p:txBody>
          <a:bodyPr vert="horz" wrap="none" lIns="0" tIns="0" rIns="0" bIns="0" rtlCol="0">
            <a:spAutoFit/>
          </a:bodyPr>
          <a:lstStyle/>
          <a:p>
            <a:r>
              <a:rPr sz="1500" spc="10" dirty="0">
                <a:solidFill>
                  <a:prstClr val="black"/>
                </a:solidFill>
                <a:latin typeface="Arial"/>
                <a:cs typeface="Arial"/>
              </a:rPr>
              <a:t>P0 3</a:t>
            </a:r>
            <a:endParaRPr sz="1500">
              <a:solidFill>
                <a:prstClr val="black"/>
              </a:solidFill>
              <a:latin typeface="Arial"/>
              <a:cs typeface="Arial"/>
            </a:endParaRPr>
          </a:p>
        </p:txBody>
      </p:sp>
      <p:sp>
        <p:nvSpPr>
          <p:cNvPr id="176" name="object 176"/>
          <p:cNvSpPr/>
          <p:nvPr/>
        </p:nvSpPr>
        <p:spPr>
          <a:xfrm>
            <a:off x="5674102" y="1339407"/>
            <a:ext cx="933702" cy="73951"/>
          </a:xfrm>
          <a:custGeom>
            <a:avLst/>
            <a:gdLst/>
            <a:ahLst/>
            <a:cxnLst/>
            <a:rect l="l" t="t" r="r" b="b"/>
            <a:pathLst>
              <a:path w="543687" h="81534">
                <a:moveTo>
                  <a:pt x="467106" y="5334"/>
                </a:moveTo>
                <a:lnTo>
                  <a:pt x="469392" y="20955"/>
                </a:lnTo>
                <a:lnTo>
                  <a:pt x="474345" y="35052"/>
                </a:lnTo>
                <a:lnTo>
                  <a:pt x="482727" y="48387"/>
                </a:lnTo>
                <a:lnTo>
                  <a:pt x="494919" y="60579"/>
                </a:lnTo>
                <a:lnTo>
                  <a:pt x="507873" y="68961"/>
                </a:lnTo>
                <a:lnTo>
                  <a:pt x="522351" y="73533"/>
                </a:lnTo>
                <a:lnTo>
                  <a:pt x="538353" y="76200"/>
                </a:lnTo>
                <a:moveTo>
                  <a:pt x="76581" y="5334"/>
                </a:moveTo>
                <a:lnTo>
                  <a:pt x="73914" y="20955"/>
                </a:lnTo>
                <a:lnTo>
                  <a:pt x="69342" y="35052"/>
                </a:lnTo>
                <a:lnTo>
                  <a:pt x="60960" y="48387"/>
                </a:lnTo>
                <a:lnTo>
                  <a:pt x="48768" y="60579"/>
                </a:lnTo>
                <a:lnTo>
                  <a:pt x="35433" y="68961"/>
                </a:lnTo>
                <a:lnTo>
                  <a:pt x="20955" y="73533"/>
                </a:lnTo>
                <a:lnTo>
                  <a:pt x="5334" y="76200"/>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77" name="object 177"/>
          <p:cNvSpPr/>
          <p:nvPr/>
        </p:nvSpPr>
        <p:spPr>
          <a:xfrm>
            <a:off x="6427538" y="1291204"/>
            <a:ext cx="99455" cy="53561"/>
          </a:xfrm>
          <a:custGeom>
            <a:avLst/>
            <a:gdLst/>
            <a:ahLst/>
            <a:cxnLst/>
            <a:rect l="l" t="t" r="r" b="b"/>
            <a:pathLst>
              <a:path w="57912" h="59054">
                <a:moveTo>
                  <a:pt x="572" y="29527"/>
                </a:moveTo>
                <a:lnTo>
                  <a:pt x="2858" y="18859"/>
                </a:lnTo>
                <a:lnTo>
                  <a:pt x="8954" y="8953"/>
                </a:lnTo>
                <a:lnTo>
                  <a:pt x="17336" y="3238"/>
                </a:lnTo>
                <a:lnTo>
                  <a:pt x="28385" y="571"/>
                </a:lnTo>
                <a:lnTo>
                  <a:pt x="39053" y="3238"/>
                </a:lnTo>
                <a:lnTo>
                  <a:pt x="48959" y="8953"/>
                </a:lnTo>
                <a:lnTo>
                  <a:pt x="54674" y="18859"/>
                </a:lnTo>
                <a:lnTo>
                  <a:pt x="57341" y="29527"/>
                </a:lnTo>
                <a:lnTo>
                  <a:pt x="54674" y="40195"/>
                </a:lnTo>
                <a:lnTo>
                  <a:pt x="48959" y="50101"/>
                </a:lnTo>
                <a:lnTo>
                  <a:pt x="39053" y="55816"/>
                </a:lnTo>
                <a:lnTo>
                  <a:pt x="28385" y="58483"/>
                </a:lnTo>
                <a:lnTo>
                  <a:pt x="17336" y="55816"/>
                </a:lnTo>
                <a:lnTo>
                  <a:pt x="8954" y="50101"/>
                </a:lnTo>
                <a:lnTo>
                  <a:pt x="2858" y="40195"/>
                </a:lnTo>
                <a:lnTo>
                  <a:pt x="572" y="29527"/>
                </a:lnTo>
              </a:path>
            </a:pathLst>
          </a:custGeom>
          <a:solidFill>
            <a:srgbClr val="000000"/>
          </a:solidFill>
          <a:ln w="1143">
            <a:solidFill>
              <a:srgbClr val="000000"/>
            </a:solidFill>
          </a:ln>
        </p:spPr>
        <p:txBody>
          <a:bodyPr wrap="square" lIns="0" tIns="0" rIns="0" bIns="0" rtlCol="0">
            <a:noAutofit/>
          </a:bodyPr>
          <a:lstStyle/>
          <a:p>
            <a:endParaRPr smtClean="0">
              <a:solidFill>
                <a:prstClr val="black"/>
              </a:solidFill>
            </a:endParaRPr>
          </a:p>
        </p:txBody>
      </p:sp>
      <p:sp>
        <p:nvSpPr>
          <p:cNvPr id="178" name="object 178"/>
          <p:cNvSpPr/>
          <p:nvPr/>
        </p:nvSpPr>
        <p:spPr>
          <a:xfrm>
            <a:off x="5796456" y="695620"/>
            <a:ext cx="1630544" cy="717736"/>
          </a:xfrm>
          <a:custGeom>
            <a:avLst/>
            <a:gdLst/>
            <a:ahLst/>
            <a:cxnLst/>
            <a:rect l="l" t="t" r="r" b="b"/>
            <a:pathLst>
              <a:path w="949452" h="791337">
                <a:moveTo>
                  <a:pt x="516255" y="786003"/>
                </a:moveTo>
                <a:lnTo>
                  <a:pt x="944118" y="786003"/>
                </a:lnTo>
                <a:moveTo>
                  <a:pt x="5334" y="41148"/>
                </a:moveTo>
                <a:lnTo>
                  <a:pt x="6477" y="29337"/>
                </a:lnTo>
                <a:lnTo>
                  <a:pt x="11430" y="19812"/>
                </a:lnTo>
                <a:lnTo>
                  <a:pt x="19812" y="12573"/>
                </a:lnTo>
                <a:lnTo>
                  <a:pt x="29337" y="7620"/>
                </a:lnTo>
                <a:lnTo>
                  <a:pt x="40005" y="5334"/>
                </a:lnTo>
                <a:moveTo>
                  <a:pt x="5334" y="41148"/>
                </a:moveTo>
                <a:lnTo>
                  <a:pt x="5334" y="715137"/>
                </a:lnTo>
                <a:moveTo>
                  <a:pt x="360807" y="5334"/>
                </a:moveTo>
                <a:lnTo>
                  <a:pt x="371856" y="7620"/>
                </a:lnTo>
                <a:lnTo>
                  <a:pt x="381381" y="12573"/>
                </a:lnTo>
                <a:lnTo>
                  <a:pt x="389763" y="19812"/>
                </a:lnTo>
                <a:lnTo>
                  <a:pt x="394716" y="30480"/>
                </a:lnTo>
                <a:lnTo>
                  <a:pt x="395859" y="41148"/>
                </a:lnTo>
                <a:moveTo>
                  <a:pt x="40005" y="5334"/>
                </a:moveTo>
                <a:lnTo>
                  <a:pt x="360807" y="5334"/>
                </a:lnTo>
                <a:moveTo>
                  <a:pt x="395859" y="48387"/>
                </a:moveTo>
                <a:lnTo>
                  <a:pt x="395859" y="721995"/>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79" name="object 179"/>
          <p:cNvSpPr/>
          <p:nvPr/>
        </p:nvSpPr>
        <p:spPr>
          <a:xfrm>
            <a:off x="5754916" y="744517"/>
            <a:ext cx="98801" cy="53217"/>
          </a:xfrm>
          <a:custGeom>
            <a:avLst/>
            <a:gdLst/>
            <a:ahLst/>
            <a:cxnLst/>
            <a:rect l="l" t="t" r="r" b="b"/>
            <a:pathLst>
              <a:path w="57531" h="58674">
                <a:moveTo>
                  <a:pt x="572" y="29527"/>
                </a:moveTo>
                <a:lnTo>
                  <a:pt x="2858" y="18478"/>
                </a:lnTo>
                <a:lnTo>
                  <a:pt x="8954" y="8953"/>
                </a:lnTo>
                <a:lnTo>
                  <a:pt x="18479" y="2857"/>
                </a:lnTo>
                <a:lnTo>
                  <a:pt x="29528" y="571"/>
                </a:lnTo>
                <a:lnTo>
                  <a:pt x="40196" y="2857"/>
                </a:lnTo>
                <a:lnTo>
                  <a:pt x="48578" y="8953"/>
                </a:lnTo>
                <a:lnTo>
                  <a:pt x="54674" y="18478"/>
                </a:lnTo>
                <a:lnTo>
                  <a:pt x="56960" y="29527"/>
                </a:lnTo>
                <a:lnTo>
                  <a:pt x="54674" y="40195"/>
                </a:lnTo>
                <a:lnTo>
                  <a:pt x="48578" y="49720"/>
                </a:lnTo>
                <a:lnTo>
                  <a:pt x="40196" y="55816"/>
                </a:lnTo>
                <a:lnTo>
                  <a:pt x="29528" y="58102"/>
                </a:lnTo>
                <a:lnTo>
                  <a:pt x="18479" y="55816"/>
                </a:lnTo>
                <a:lnTo>
                  <a:pt x="8954" y="49720"/>
                </a:lnTo>
                <a:lnTo>
                  <a:pt x="2858" y="40195"/>
                </a:lnTo>
                <a:lnTo>
                  <a:pt x="572" y="29527"/>
                </a:lnTo>
              </a:path>
            </a:pathLst>
          </a:custGeom>
          <a:solidFill>
            <a:srgbClr val="000000"/>
          </a:solidFill>
          <a:ln w="1143">
            <a:solidFill>
              <a:srgbClr val="000000"/>
            </a:solidFill>
          </a:ln>
        </p:spPr>
        <p:txBody>
          <a:bodyPr wrap="square" lIns="0" tIns="0" rIns="0" bIns="0" rtlCol="0">
            <a:noAutofit/>
          </a:bodyPr>
          <a:lstStyle/>
          <a:p>
            <a:endParaRPr smtClean="0">
              <a:solidFill>
                <a:prstClr val="black"/>
              </a:solidFill>
            </a:endParaRPr>
          </a:p>
        </p:txBody>
      </p:sp>
      <p:sp>
        <p:nvSpPr>
          <p:cNvPr id="180" name="object 180"/>
          <p:cNvSpPr/>
          <p:nvPr/>
        </p:nvSpPr>
        <p:spPr>
          <a:xfrm>
            <a:off x="5823939" y="912638"/>
            <a:ext cx="571214" cy="219087"/>
          </a:xfrm>
          <a:custGeom>
            <a:avLst/>
            <a:gdLst/>
            <a:ahLst/>
            <a:cxnLst/>
            <a:rect l="l" t="t" r="r" b="b"/>
            <a:pathLst>
              <a:path w="332613" h="241554">
                <a:moveTo>
                  <a:pt x="0" y="0"/>
                </a:moveTo>
                <a:lnTo>
                  <a:pt x="0" y="241554"/>
                </a:lnTo>
                <a:lnTo>
                  <a:pt x="332613" y="241554"/>
                </a:lnTo>
                <a:lnTo>
                  <a:pt x="332613"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12" name="text 1"/>
          <p:cNvSpPr txBox="1"/>
          <p:nvPr/>
        </p:nvSpPr>
        <p:spPr>
          <a:xfrm>
            <a:off x="5830480" y="915193"/>
            <a:ext cx="401072" cy="230832"/>
          </a:xfrm>
          <a:prstGeom prst="rect">
            <a:avLst/>
          </a:prstGeom>
        </p:spPr>
        <p:txBody>
          <a:bodyPr vert="horz" wrap="none" lIns="0" tIns="0" rIns="0" bIns="0" rtlCol="0">
            <a:spAutoFit/>
          </a:bodyPr>
          <a:lstStyle/>
          <a:p>
            <a:r>
              <a:rPr sz="1500" spc="10" dirty="0">
                <a:solidFill>
                  <a:prstClr val="black"/>
                </a:solidFill>
                <a:latin typeface="Arial"/>
                <a:cs typeface="Arial"/>
              </a:rPr>
              <a:t>P1 2</a:t>
            </a:r>
            <a:endParaRPr sz="1500">
              <a:solidFill>
                <a:prstClr val="black"/>
              </a:solidFill>
              <a:latin typeface="Arial"/>
              <a:cs typeface="Arial"/>
            </a:endParaRPr>
          </a:p>
        </p:txBody>
      </p:sp>
      <p:sp>
        <p:nvSpPr>
          <p:cNvPr id="181" name="object 181"/>
          <p:cNvSpPr/>
          <p:nvPr/>
        </p:nvSpPr>
        <p:spPr>
          <a:xfrm>
            <a:off x="3226985" y="1950361"/>
            <a:ext cx="813309" cy="9676"/>
          </a:xfrm>
          <a:custGeom>
            <a:avLst/>
            <a:gdLst/>
            <a:ahLst/>
            <a:cxnLst/>
            <a:rect l="l" t="t" r="r" b="b"/>
            <a:pathLst>
              <a:path w="473583" h="10668">
                <a:moveTo>
                  <a:pt x="5334" y="5334"/>
                </a:moveTo>
                <a:lnTo>
                  <a:pt x="468249" y="5334"/>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82" name="object 182"/>
          <p:cNvSpPr/>
          <p:nvPr/>
        </p:nvSpPr>
        <p:spPr>
          <a:xfrm>
            <a:off x="3123923" y="1406966"/>
            <a:ext cx="104688" cy="54253"/>
          </a:xfrm>
          <a:custGeom>
            <a:avLst/>
            <a:gdLst/>
            <a:ahLst/>
            <a:cxnLst/>
            <a:rect l="l" t="t" r="r" b="b"/>
            <a:pathLst>
              <a:path w="60959" h="59816">
                <a:moveTo>
                  <a:pt x="59245" y="58102"/>
                </a:moveTo>
                <a:lnTo>
                  <a:pt x="1714" y="58102"/>
                </a:lnTo>
                <a:lnTo>
                  <a:pt x="30670" y="1714"/>
                </a:lnTo>
                <a:lnTo>
                  <a:pt x="59245" y="58102"/>
                </a:lnTo>
              </a:path>
            </a:pathLst>
          </a:custGeom>
          <a:solidFill>
            <a:srgbClr val="808080"/>
          </a:solidFill>
          <a:ln w="3429">
            <a:solidFill>
              <a:srgbClr val="000000"/>
            </a:solidFill>
          </a:ln>
        </p:spPr>
        <p:txBody>
          <a:bodyPr wrap="square" lIns="0" tIns="0" rIns="0" bIns="0" rtlCol="0">
            <a:noAutofit/>
          </a:bodyPr>
          <a:lstStyle/>
          <a:p>
            <a:endParaRPr smtClean="0">
              <a:solidFill>
                <a:prstClr val="black"/>
              </a:solidFill>
            </a:endParaRPr>
          </a:p>
        </p:txBody>
      </p:sp>
      <p:sp>
        <p:nvSpPr>
          <p:cNvPr id="183" name="object 183"/>
          <p:cNvSpPr/>
          <p:nvPr/>
        </p:nvSpPr>
        <p:spPr>
          <a:xfrm>
            <a:off x="7477063" y="1663716"/>
            <a:ext cx="103383" cy="54254"/>
          </a:xfrm>
          <a:custGeom>
            <a:avLst/>
            <a:gdLst/>
            <a:ahLst/>
            <a:cxnLst/>
            <a:rect l="l" t="t" r="r" b="b"/>
            <a:pathLst>
              <a:path w="60199" h="59818">
                <a:moveTo>
                  <a:pt x="1715" y="58103"/>
                </a:moveTo>
                <a:lnTo>
                  <a:pt x="1715" y="1715"/>
                </a:lnTo>
                <a:lnTo>
                  <a:pt x="58484" y="30671"/>
                </a:lnTo>
                <a:lnTo>
                  <a:pt x="1715" y="58103"/>
                </a:lnTo>
              </a:path>
            </a:pathLst>
          </a:custGeom>
          <a:solidFill>
            <a:srgbClr val="808080"/>
          </a:solidFill>
          <a:ln w="3429">
            <a:solidFill>
              <a:srgbClr val="000000"/>
            </a:solidFill>
          </a:ln>
        </p:spPr>
        <p:txBody>
          <a:bodyPr wrap="square" lIns="0" tIns="0" rIns="0" bIns="0" rtlCol="0">
            <a:noAutofit/>
          </a:bodyPr>
          <a:lstStyle/>
          <a:p>
            <a:endParaRPr smtClean="0">
              <a:solidFill>
                <a:prstClr val="black"/>
              </a:solidFill>
            </a:endParaRPr>
          </a:p>
        </p:txBody>
      </p:sp>
      <p:sp>
        <p:nvSpPr>
          <p:cNvPr id="184" name="object 184"/>
          <p:cNvSpPr/>
          <p:nvPr/>
        </p:nvSpPr>
        <p:spPr>
          <a:xfrm>
            <a:off x="2120545" y="1555382"/>
            <a:ext cx="645805" cy="219087"/>
          </a:xfrm>
          <a:custGeom>
            <a:avLst/>
            <a:gdLst/>
            <a:ahLst/>
            <a:cxnLst/>
            <a:rect l="l" t="t" r="r" b="b"/>
            <a:pathLst>
              <a:path w="376047" h="241554">
                <a:moveTo>
                  <a:pt x="0" y="0"/>
                </a:moveTo>
                <a:lnTo>
                  <a:pt x="0" y="241554"/>
                </a:lnTo>
                <a:lnTo>
                  <a:pt x="376047" y="241554"/>
                </a:lnTo>
                <a:lnTo>
                  <a:pt x="376047"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13" name="text 1"/>
          <p:cNvSpPr txBox="1"/>
          <p:nvPr/>
        </p:nvSpPr>
        <p:spPr>
          <a:xfrm>
            <a:off x="2126434" y="1558633"/>
            <a:ext cx="407227" cy="230832"/>
          </a:xfrm>
          <a:prstGeom prst="rect">
            <a:avLst/>
          </a:prstGeom>
        </p:spPr>
        <p:txBody>
          <a:bodyPr vert="horz" wrap="none" lIns="0" tIns="0" rIns="0" bIns="0" rtlCol="0">
            <a:spAutoFit/>
          </a:bodyPr>
          <a:lstStyle/>
          <a:p>
            <a:r>
              <a:rPr sz="1500" spc="10" dirty="0">
                <a:solidFill>
                  <a:prstClr val="black"/>
                </a:solidFill>
                <a:latin typeface="Arial"/>
                <a:cs typeface="Arial"/>
              </a:rPr>
              <a:t>FP 1</a:t>
            </a:r>
            <a:endParaRPr sz="1500">
              <a:solidFill>
                <a:prstClr val="black"/>
              </a:solidFill>
              <a:latin typeface="Arial"/>
              <a:cs typeface="Arial"/>
            </a:endParaRPr>
          </a:p>
        </p:txBody>
      </p:sp>
      <p:sp>
        <p:nvSpPr>
          <p:cNvPr id="185" name="object 185"/>
          <p:cNvSpPr/>
          <p:nvPr/>
        </p:nvSpPr>
        <p:spPr>
          <a:xfrm>
            <a:off x="3357512" y="1259752"/>
            <a:ext cx="958566" cy="150321"/>
          </a:xfrm>
          <a:custGeom>
            <a:avLst/>
            <a:gdLst/>
            <a:ahLst/>
            <a:cxnLst/>
            <a:rect l="l" t="t" r="r" b="b"/>
            <a:pathLst>
              <a:path w="558165" h="165736">
                <a:moveTo>
                  <a:pt x="1715" y="1715"/>
                </a:moveTo>
                <a:lnTo>
                  <a:pt x="1715" y="164021"/>
                </a:lnTo>
                <a:moveTo>
                  <a:pt x="556451" y="1715"/>
                </a:moveTo>
                <a:lnTo>
                  <a:pt x="556451" y="164021"/>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186" name="object 186"/>
          <p:cNvSpPr/>
          <p:nvPr/>
        </p:nvSpPr>
        <p:spPr>
          <a:xfrm>
            <a:off x="3035272" y="848359"/>
            <a:ext cx="664779" cy="219087"/>
          </a:xfrm>
          <a:custGeom>
            <a:avLst/>
            <a:gdLst/>
            <a:ahLst/>
            <a:cxnLst/>
            <a:rect l="l" t="t" r="r" b="b"/>
            <a:pathLst>
              <a:path w="387095" h="241554">
                <a:moveTo>
                  <a:pt x="0" y="0"/>
                </a:moveTo>
                <a:lnTo>
                  <a:pt x="0" y="241554"/>
                </a:lnTo>
                <a:lnTo>
                  <a:pt x="387096" y="241554"/>
                </a:lnTo>
                <a:lnTo>
                  <a:pt x="387096"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187" name="object 187"/>
          <p:cNvSpPr/>
          <p:nvPr/>
        </p:nvSpPr>
        <p:spPr>
          <a:xfrm>
            <a:off x="3944101" y="848359"/>
            <a:ext cx="664780" cy="219087"/>
          </a:xfrm>
          <a:custGeom>
            <a:avLst/>
            <a:gdLst/>
            <a:ahLst/>
            <a:cxnLst/>
            <a:rect l="l" t="t" r="r" b="b"/>
            <a:pathLst>
              <a:path w="387096" h="241554">
                <a:moveTo>
                  <a:pt x="0" y="0"/>
                </a:moveTo>
                <a:lnTo>
                  <a:pt x="0" y="241554"/>
                </a:lnTo>
                <a:lnTo>
                  <a:pt x="387096" y="241554"/>
                </a:lnTo>
                <a:lnTo>
                  <a:pt x="387096"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14" name="text 1"/>
          <p:cNvSpPr txBox="1"/>
          <p:nvPr/>
        </p:nvSpPr>
        <p:spPr>
          <a:xfrm>
            <a:off x="3950644" y="850918"/>
            <a:ext cx="421910" cy="230832"/>
          </a:xfrm>
          <a:prstGeom prst="rect">
            <a:avLst/>
          </a:prstGeom>
        </p:spPr>
        <p:txBody>
          <a:bodyPr vert="horz" wrap="none" lIns="0" tIns="0" rIns="0" bIns="0" rtlCol="0">
            <a:spAutoFit/>
          </a:bodyPr>
          <a:lstStyle/>
          <a:p>
            <a:r>
              <a:rPr sz="1500" spc="10" dirty="0">
                <a:solidFill>
                  <a:prstClr val="black"/>
                </a:solidFill>
                <a:latin typeface="Arial"/>
                <a:cs typeface="Arial"/>
              </a:rPr>
              <a:t>BS 2</a:t>
            </a:r>
            <a:endParaRPr sz="1500">
              <a:solidFill>
                <a:prstClr val="black"/>
              </a:solidFill>
              <a:latin typeface="Arial"/>
              <a:cs typeface="Arial"/>
            </a:endParaRPr>
          </a:p>
        </p:txBody>
      </p:sp>
      <p:sp>
        <p:nvSpPr>
          <p:cNvPr id="188" name="object 188"/>
          <p:cNvSpPr/>
          <p:nvPr/>
        </p:nvSpPr>
        <p:spPr>
          <a:xfrm>
            <a:off x="2073751" y="732423"/>
            <a:ext cx="1432942" cy="374590"/>
          </a:xfrm>
          <a:custGeom>
            <a:avLst/>
            <a:gdLst/>
            <a:ahLst/>
            <a:cxnLst/>
            <a:rect l="l" t="t" r="r" b="b"/>
            <a:pathLst>
              <a:path w="834390" h="413003">
                <a:moveTo>
                  <a:pt x="832295" y="411289"/>
                </a:moveTo>
                <a:lnTo>
                  <a:pt x="833819" y="412432"/>
                </a:lnTo>
                <a:moveTo>
                  <a:pt x="15050" y="571"/>
                </a:moveTo>
                <a:lnTo>
                  <a:pt x="58484" y="571"/>
                </a:lnTo>
                <a:moveTo>
                  <a:pt x="572" y="13906"/>
                </a:moveTo>
                <a:lnTo>
                  <a:pt x="71819" y="13906"/>
                </a:lnTo>
                <a:moveTo>
                  <a:pt x="7811" y="28384"/>
                </a:moveTo>
                <a:lnTo>
                  <a:pt x="64580" y="28384"/>
                </a:lnTo>
                <a:moveTo>
                  <a:pt x="15050" y="41719"/>
                </a:moveTo>
                <a:lnTo>
                  <a:pt x="58484" y="41719"/>
                </a:lnTo>
              </a:path>
            </a:pathLst>
          </a:custGeom>
          <a:ln w="1143">
            <a:solidFill>
              <a:srgbClr val="000000"/>
            </a:solidFill>
          </a:ln>
        </p:spPr>
        <p:txBody>
          <a:bodyPr wrap="square" lIns="0" tIns="0" rIns="0" bIns="0" rtlCol="0">
            <a:noAutofit/>
          </a:bodyPr>
          <a:lstStyle/>
          <a:p>
            <a:endParaRPr smtClean="0">
              <a:solidFill>
                <a:prstClr val="black"/>
              </a:solidFill>
            </a:endParaRPr>
          </a:p>
        </p:txBody>
      </p:sp>
      <p:sp>
        <p:nvSpPr>
          <p:cNvPr id="189" name="object 189"/>
          <p:cNvSpPr/>
          <p:nvPr/>
        </p:nvSpPr>
        <p:spPr>
          <a:xfrm>
            <a:off x="1761328" y="631346"/>
            <a:ext cx="5092505" cy="1328692"/>
          </a:xfrm>
          <a:custGeom>
            <a:avLst/>
            <a:gdLst/>
            <a:ahLst/>
            <a:cxnLst/>
            <a:rect l="l" t="t" r="r" b="b"/>
            <a:pathLst>
              <a:path w="2965323" h="1464945">
                <a:moveTo>
                  <a:pt x="2816733" y="856869"/>
                </a:moveTo>
                <a:lnTo>
                  <a:pt x="2868549" y="856869"/>
                </a:lnTo>
                <a:moveTo>
                  <a:pt x="5334" y="5334"/>
                </a:moveTo>
                <a:lnTo>
                  <a:pt x="5334" y="537210"/>
                </a:lnTo>
                <a:moveTo>
                  <a:pt x="432054" y="5334"/>
                </a:moveTo>
                <a:lnTo>
                  <a:pt x="432054" y="537210"/>
                </a:lnTo>
                <a:lnTo>
                  <a:pt x="218694" y="608076"/>
                </a:lnTo>
                <a:moveTo>
                  <a:pt x="5334" y="537210"/>
                </a:moveTo>
                <a:lnTo>
                  <a:pt x="218694" y="608076"/>
                </a:lnTo>
                <a:lnTo>
                  <a:pt x="218694" y="657225"/>
                </a:lnTo>
                <a:moveTo>
                  <a:pt x="2568321" y="1139952"/>
                </a:moveTo>
                <a:lnTo>
                  <a:pt x="2959989" y="1459611"/>
                </a:lnTo>
                <a:moveTo>
                  <a:pt x="2105406" y="1459611"/>
                </a:moveTo>
                <a:lnTo>
                  <a:pt x="2497074" y="1139952"/>
                </a:lnTo>
                <a:lnTo>
                  <a:pt x="2504313" y="1131570"/>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190" name="object 190"/>
          <p:cNvSpPr/>
          <p:nvPr/>
        </p:nvSpPr>
        <p:spPr>
          <a:xfrm>
            <a:off x="6061124" y="1632270"/>
            <a:ext cx="99455" cy="53217"/>
          </a:xfrm>
          <a:custGeom>
            <a:avLst/>
            <a:gdLst/>
            <a:ahLst/>
            <a:cxnLst/>
            <a:rect l="l" t="t" r="r" b="b"/>
            <a:pathLst>
              <a:path w="57912" h="58674">
                <a:moveTo>
                  <a:pt x="572" y="29146"/>
                </a:moveTo>
                <a:lnTo>
                  <a:pt x="1715" y="18478"/>
                </a:lnTo>
                <a:lnTo>
                  <a:pt x="8954" y="8953"/>
                </a:lnTo>
                <a:lnTo>
                  <a:pt x="17336" y="2857"/>
                </a:lnTo>
                <a:lnTo>
                  <a:pt x="28385" y="571"/>
                </a:lnTo>
                <a:lnTo>
                  <a:pt x="39053" y="2857"/>
                </a:lnTo>
                <a:lnTo>
                  <a:pt x="48959" y="8953"/>
                </a:lnTo>
                <a:lnTo>
                  <a:pt x="54674" y="18478"/>
                </a:lnTo>
                <a:lnTo>
                  <a:pt x="57341" y="29146"/>
                </a:lnTo>
                <a:lnTo>
                  <a:pt x="54674" y="40195"/>
                </a:lnTo>
                <a:lnTo>
                  <a:pt x="48959" y="49720"/>
                </a:lnTo>
                <a:lnTo>
                  <a:pt x="39053" y="55816"/>
                </a:lnTo>
                <a:lnTo>
                  <a:pt x="28385" y="58102"/>
                </a:lnTo>
                <a:lnTo>
                  <a:pt x="17336" y="55816"/>
                </a:lnTo>
                <a:lnTo>
                  <a:pt x="8954" y="49720"/>
                </a:lnTo>
                <a:lnTo>
                  <a:pt x="1715" y="40195"/>
                </a:lnTo>
                <a:lnTo>
                  <a:pt x="572" y="29146"/>
                </a:lnTo>
              </a:path>
            </a:pathLst>
          </a:custGeom>
          <a:solidFill>
            <a:srgbClr val="000000"/>
          </a:solidFill>
          <a:ln w="1143">
            <a:solidFill>
              <a:srgbClr val="000000"/>
            </a:solidFill>
          </a:ln>
        </p:spPr>
        <p:txBody>
          <a:bodyPr wrap="square" lIns="0" tIns="0" rIns="0" bIns="0" rtlCol="0">
            <a:noAutofit/>
          </a:bodyPr>
          <a:lstStyle/>
          <a:p>
            <a:endParaRPr smtClean="0">
              <a:solidFill>
                <a:prstClr val="black"/>
              </a:solidFill>
            </a:endParaRPr>
          </a:p>
        </p:txBody>
      </p:sp>
      <p:sp>
        <p:nvSpPr>
          <p:cNvPr id="191" name="object 191"/>
          <p:cNvSpPr/>
          <p:nvPr/>
        </p:nvSpPr>
        <p:spPr>
          <a:xfrm>
            <a:off x="2807243" y="1214143"/>
            <a:ext cx="102727" cy="121639"/>
          </a:xfrm>
          <a:custGeom>
            <a:avLst/>
            <a:gdLst/>
            <a:ahLst/>
            <a:cxnLst/>
            <a:rect l="l" t="t" r="r" b="b"/>
            <a:pathLst>
              <a:path w="59817" h="134113">
                <a:moveTo>
                  <a:pt x="1715" y="1715"/>
                </a:moveTo>
                <a:lnTo>
                  <a:pt x="58103" y="132398"/>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192" name="object 192"/>
          <p:cNvSpPr/>
          <p:nvPr/>
        </p:nvSpPr>
        <p:spPr>
          <a:xfrm>
            <a:off x="2886743" y="1326622"/>
            <a:ext cx="45147" cy="35939"/>
          </a:xfrm>
          <a:custGeom>
            <a:avLst/>
            <a:gdLst/>
            <a:ahLst/>
            <a:cxnLst/>
            <a:rect l="l" t="t" r="r" b="b"/>
            <a:pathLst>
              <a:path w="26289" h="39624">
                <a:moveTo>
                  <a:pt x="22860" y="0"/>
                </a:moveTo>
                <a:lnTo>
                  <a:pt x="26289" y="39624"/>
                </a:lnTo>
                <a:lnTo>
                  <a:pt x="0" y="11049"/>
                </a:lnTo>
                <a:lnTo>
                  <a:pt x="22860"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193" name="object 193"/>
          <p:cNvSpPr/>
          <p:nvPr/>
        </p:nvSpPr>
        <p:spPr>
          <a:xfrm>
            <a:off x="2807243" y="1495086"/>
            <a:ext cx="266305" cy="107471"/>
          </a:xfrm>
          <a:custGeom>
            <a:avLst/>
            <a:gdLst/>
            <a:ahLst/>
            <a:cxnLst/>
            <a:rect l="l" t="t" r="r" b="b"/>
            <a:pathLst>
              <a:path w="155067" h="118492">
                <a:moveTo>
                  <a:pt x="1715" y="116777"/>
                </a:moveTo>
                <a:lnTo>
                  <a:pt x="153353" y="1715"/>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194" name="object 194"/>
          <p:cNvSpPr/>
          <p:nvPr/>
        </p:nvSpPr>
        <p:spPr>
          <a:xfrm>
            <a:off x="3047695" y="1472447"/>
            <a:ext cx="85060" cy="38358"/>
          </a:xfrm>
          <a:custGeom>
            <a:avLst/>
            <a:gdLst/>
            <a:ahLst/>
            <a:cxnLst/>
            <a:rect l="l" t="t" r="r" b="b"/>
            <a:pathLst>
              <a:path w="49530" h="42291">
                <a:moveTo>
                  <a:pt x="0" y="15621"/>
                </a:moveTo>
                <a:lnTo>
                  <a:pt x="49530" y="0"/>
                </a:lnTo>
                <a:lnTo>
                  <a:pt x="20574" y="42291"/>
                </a:lnTo>
                <a:lnTo>
                  <a:pt x="0" y="15621"/>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195" name="object 195"/>
          <p:cNvSpPr/>
          <p:nvPr/>
        </p:nvSpPr>
        <p:spPr>
          <a:xfrm>
            <a:off x="3540065" y="1490594"/>
            <a:ext cx="40566" cy="76025"/>
          </a:xfrm>
          <a:custGeom>
            <a:avLst/>
            <a:gdLst/>
            <a:ahLst/>
            <a:cxnLst/>
            <a:rect l="l" t="t" r="r" b="b"/>
            <a:pathLst>
              <a:path w="23621" h="83821">
                <a:moveTo>
                  <a:pt x="1714" y="82106"/>
                </a:moveTo>
                <a:lnTo>
                  <a:pt x="21907" y="1715"/>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196" name="object 196"/>
          <p:cNvSpPr/>
          <p:nvPr/>
        </p:nvSpPr>
        <p:spPr>
          <a:xfrm>
            <a:off x="3548897" y="1453101"/>
            <a:ext cx="53654" cy="46651"/>
          </a:xfrm>
          <a:custGeom>
            <a:avLst/>
            <a:gdLst/>
            <a:ahLst/>
            <a:cxnLst/>
            <a:rect l="l" t="t" r="r" b="b"/>
            <a:pathLst>
              <a:path w="31242" h="51435">
                <a:moveTo>
                  <a:pt x="0" y="43053"/>
                </a:moveTo>
                <a:lnTo>
                  <a:pt x="27813" y="0"/>
                </a:lnTo>
                <a:lnTo>
                  <a:pt x="31242" y="51435"/>
                </a:lnTo>
                <a:lnTo>
                  <a:pt x="0" y="43053"/>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197" name="object 197"/>
          <p:cNvSpPr/>
          <p:nvPr/>
        </p:nvSpPr>
        <p:spPr>
          <a:xfrm>
            <a:off x="4119128" y="1474347"/>
            <a:ext cx="159652" cy="87082"/>
          </a:xfrm>
          <a:custGeom>
            <a:avLst/>
            <a:gdLst/>
            <a:ahLst/>
            <a:cxnLst/>
            <a:rect l="l" t="t" r="r" b="b"/>
            <a:pathLst>
              <a:path w="92964" h="96012">
                <a:moveTo>
                  <a:pt x="91250" y="94298"/>
                </a:moveTo>
                <a:lnTo>
                  <a:pt x="1715" y="1715"/>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198" name="object 198"/>
          <p:cNvSpPr/>
          <p:nvPr/>
        </p:nvSpPr>
        <p:spPr>
          <a:xfrm>
            <a:off x="4068420" y="1446530"/>
            <a:ext cx="78517" cy="42504"/>
          </a:xfrm>
          <a:custGeom>
            <a:avLst/>
            <a:gdLst/>
            <a:ahLst/>
            <a:cxnLst/>
            <a:rect l="l" t="t" r="r" b="b"/>
            <a:pathLst>
              <a:path w="45720" h="46863">
                <a:moveTo>
                  <a:pt x="21717" y="46863"/>
                </a:moveTo>
                <a:lnTo>
                  <a:pt x="0" y="0"/>
                </a:lnTo>
                <a:lnTo>
                  <a:pt x="45720" y="24003"/>
                </a:lnTo>
                <a:lnTo>
                  <a:pt x="21717" y="46863"/>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199" name="object 199"/>
          <p:cNvSpPr/>
          <p:nvPr/>
        </p:nvSpPr>
        <p:spPr>
          <a:xfrm>
            <a:off x="5374097" y="1245585"/>
            <a:ext cx="157035" cy="96758"/>
          </a:xfrm>
          <a:custGeom>
            <a:avLst/>
            <a:gdLst/>
            <a:ahLst/>
            <a:cxnLst/>
            <a:rect l="l" t="t" r="r" b="b"/>
            <a:pathLst>
              <a:path w="91440" h="106680">
                <a:moveTo>
                  <a:pt x="1715" y="1714"/>
                </a:moveTo>
                <a:lnTo>
                  <a:pt x="89726" y="104965"/>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200" name="object 200"/>
          <p:cNvSpPr/>
          <p:nvPr/>
        </p:nvSpPr>
        <p:spPr>
          <a:xfrm>
            <a:off x="5501364" y="1328698"/>
            <a:ext cx="76554" cy="43887"/>
          </a:xfrm>
          <a:custGeom>
            <a:avLst/>
            <a:gdLst/>
            <a:ahLst/>
            <a:cxnLst/>
            <a:rect l="l" t="t" r="r" b="b"/>
            <a:pathLst>
              <a:path w="44577" h="48387">
                <a:moveTo>
                  <a:pt x="25146" y="0"/>
                </a:moveTo>
                <a:lnTo>
                  <a:pt x="44577" y="48387"/>
                </a:lnTo>
                <a:lnTo>
                  <a:pt x="0" y="20574"/>
                </a:lnTo>
                <a:lnTo>
                  <a:pt x="25146"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201" name="object 201"/>
          <p:cNvSpPr/>
          <p:nvPr/>
        </p:nvSpPr>
        <p:spPr>
          <a:xfrm>
            <a:off x="6106928" y="1148831"/>
            <a:ext cx="247984" cy="123713"/>
          </a:xfrm>
          <a:custGeom>
            <a:avLst/>
            <a:gdLst/>
            <a:ahLst/>
            <a:cxnLst/>
            <a:rect l="l" t="t" r="r" b="b"/>
            <a:pathLst>
              <a:path w="144399" h="136399">
                <a:moveTo>
                  <a:pt x="1715" y="1715"/>
                </a:moveTo>
                <a:lnTo>
                  <a:pt x="142685" y="134684"/>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202" name="object 202"/>
          <p:cNvSpPr/>
          <p:nvPr/>
        </p:nvSpPr>
        <p:spPr>
          <a:xfrm>
            <a:off x="6329067" y="1258199"/>
            <a:ext cx="78517" cy="40085"/>
          </a:xfrm>
          <a:custGeom>
            <a:avLst/>
            <a:gdLst/>
            <a:ahLst/>
            <a:cxnLst/>
            <a:rect l="l" t="t" r="r" b="b"/>
            <a:pathLst>
              <a:path w="45720" h="44196">
                <a:moveTo>
                  <a:pt x="21717" y="0"/>
                </a:moveTo>
                <a:lnTo>
                  <a:pt x="45720" y="44196"/>
                </a:lnTo>
                <a:lnTo>
                  <a:pt x="0" y="22479"/>
                </a:lnTo>
                <a:lnTo>
                  <a:pt x="21717"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203" name="object 203"/>
          <p:cNvSpPr/>
          <p:nvPr/>
        </p:nvSpPr>
        <p:spPr>
          <a:xfrm>
            <a:off x="7208143" y="1148830"/>
            <a:ext cx="169467" cy="187987"/>
          </a:xfrm>
          <a:custGeom>
            <a:avLst/>
            <a:gdLst/>
            <a:ahLst/>
            <a:cxnLst/>
            <a:rect l="l" t="t" r="r" b="b"/>
            <a:pathLst>
              <a:path w="98679" h="207264">
                <a:moveTo>
                  <a:pt x="1714" y="1715"/>
                </a:moveTo>
                <a:lnTo>
                  <a:pt x="96964" y="205550"/>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204" name="object 204"/>
          <p:cNvSpPr/>
          <p:nvPr/>
        </p:nvSpPr>
        <p:spPr>
          <a:xfrm>
            <a:off x="7345866" y="1325582"/>
            <a:ext cx="59542" cy="46997"/>
          </a:xfrm>
          <a:custGeom>
            <a:avLst/>
            <a:gdLst/>
            <a:ahLst/>
            <a:cxnLst/>
            <a:rect l="l" t="t" r="r" b="b"/>
            <a:pathLst>
              <a:path w="34671" h="51816">
                <a:moveTo>
                  <a:pt x="28956" y="0"/>
                </a:moveTo>
                <a:lnTo>
                  <a:pt x="34671" y="51816"/>
                </a:lnTo>
                <a:lnTo>
                  <a:pt x="0" y="14478"/>
                </a:lnTo>
                <a:lnTo>
                  <a:pt x="28956"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205" name="object 205"/>
          <p:cNvSpPr/>
          <p:nvPr/>
        </p:nvSpPr>
        <p:spPr>
          <a:xfrm>
            <a:off x="7208134" y="1663716"/>
            <a:ext cx="173392" cy="16242"/>
          </a:xfrm>
          <a:custGeom>
            <a:avLst/>
            <a:gdLst/>
            <a:ahLst/>
            <a:cxnLst/>
            <a:rect l="l" t="t" r="r" b="b"/>
            <a:pathLst>
              <a:path w="100965" h="17908">
                <a:moveTo>
                  <a:pt x="1714" y="1715"/>
                </a:moveTo>
                <a:lnTo>
                  <a:pt x="99250" y="16193"/>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206" name="object 206"/>
          <p:cNvSpPr/>
          <p:nvPr/>
        </p:nvSpPr>
        <p:spPr>
          <a:xfrm>
            <a:off x="7368121" y="1663203"/>
            <a:ext cx="87023" cy="29373"/>
          </a:xfrm>
          <a:custGeom>
            <a:avLst/>
            <a:gdLst/>
            <a:ahLst/>
            <a:cxnLst/>
            <a:rect l="l" t="t" r="r" b="b"/>
            <a:pathLst>
              <a:path w="50673" h="32385">
                <a:moveTo>
                  <a:pt x="4953" y="0"/>
                </a:moveTo>
                <a:lnTo>
                  <a:pt x="50673" y="24003"/>
                </a:lnTo>
                <a:lnTo>
                  <a:pt x="0" y="32385"/>
                </a:lnTo>
                <a:lnTo>
                  <a:pt x="4953"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207" name="object 207"/>
          <p:cNvSpPr/>
          <p:nvPr/>
        </p:nvSpPr>
        <p:spPr>
          <a:xfrm>
            <a:off x="6106935" y="1745620"/>
            <a:ext cx="5889" cy="114037"/>
          </a:xfrm>
          <a:custGeom>
            <a:avLst/>
            <a:gdLst/>
            <a:ahLst/>
            <a:cxnLst/>
            <a:rect l="l" t="t" r="r" b="b"/>
            <a:pathLst>
              <a:path w="3429" h="125731">
                <a:moveTo>
                  <a:pt x="1715" y="124016"/>
                </a:moveTo>
                <a:lnTo>
                  <a:pt x="1715" y="1715"/>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208" name="object 208"/>
          <p:cNvSpPr/>
          <p:nvPr/>
        </p:nvSpPr>
        <p:spPr>
          <a:xfrm>
            <a:off x="6083045" y="1706739"/>
            <a:ext cx="55616" cy="43541"/>
          </a:xfrm>
          <a:custGeom>
            <a:avLst/>
            <a:gdLst/>
            <a:ahLst/>
            <a:cxnLst/>
            <a:rect l="l" t="t" r="r" b="b"/>
            <a:pathLst>
              <a:path w="32385" h="48006">
                <a:moveTo>
                  <a:pt x="0" y="48006"/>
                </a:moveTo>
                <a:lnTo>
                  <a:pt x="15621" y="0"/>
                </a:lnTo>
                <a:lnTo>
                  <a:pt x="32385" y="48006"/>
                </a:lnTo>
                <a:lnTo>
                  <a:pt x="0" y="48006"/>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209" name="object 209"/>
          <p:cNvSpPr/>
          <p:nvPr/>
        </p:nvSpPr>
        <p:spPr>
          <a:xfrm>
            <a:off x="5374097" y="698902"/>
            <a:ext cx="253873" cy="34556"/>
          </a:xfrm>
          <a:custGeom>
            <a:avLst/>
            <a:gdLst/>
            <a:ahLst/>
            <a:cxnLst/>
            <a:rect l="l" t="t" r="r" b="b"/>
            <a:pathLst>
              <a:path w="147828" h="38100">
                <a:moveTo>
                  <a:pt x="1715" y="1715"/>
                </a:moveTo>
                <a:lnTo>
                  <a:pt x="146114" y="36386"/>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210" name="object 210"/>
          <p:cNvSpPr/>
          <p:nvPr/>
        </p:nvSpPr>
        <p:spPr>
          <a:xfrm>
            <a:off x="5610632" y="716699"/>
            <a:ext cx="88986" cy="28336"/>
          </a:xfrm>
          <a:custGeom>
            <a:avLst/>
            <a:gdLst/>
            <a:ahLst/>
            <a:cxnLst/>
            <a:rect l="l" t="t" r="r" b="b"/>
            <a:pathLst>
              <a:path w="51816" h="31242">
                <a:moveTo>
                  <a:pt x="8382" y="0"/>
                </a:moveTo>
                <a:lnTo>
                  <a:pt x="51816" y="27813"/>
                </a:lnTo>
                <a:lnTo>
                  <a:pt x="0" y="31242"/>
                </a:lnTo>
                <a:lnTo>
                  <a:pt x="8382"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211" name="object 211"/>
          <p:cNvSpPr/>
          <p:nvPr/>
        </p:nvSpPr>
        <p:spPr>
          <a:xfrm>
            <a:off x="3276713" y="1070216"/>
            <a:ext cx="165541" cy="192825"/>
          </a:xfrm>
          <a:custGeom>
            <a:avLst/>
            <a:gdLst/>
            <a:ahLst/>
            <a:cxnLst/>
            <a:rect l="l" t="t" r="r" b="b"/>
            <a:pathLst>
              <a:path w="96393" h="212598">
                <a:moveTo>
                  <a:pt x="5334" y="162687"/>
                </a:moveTo>
                <a:lnTo>
                  <a:pt x="8001" y="177165"/>
                </a:lnTo>
                <a:lnTo>
                  <a:pt x="13716" y="188976"/>
                </a:lnTo>
                <a:lnTo>
                  <a:pt x="22479" y="198882"/>
                </a:lnTo>
                <a:lnTo>
                  <a:pt x="34290" y="205740"/>
                </a:lnTo>
                <a:lnTo>
                  <a:pt x="47625" y="207264"/>
                </a:lnTo>
                <a:lnTo>
                  <a:pt x="60960" y="205740"/>
                </a:lnTo>
                <a:lnTo>
                  <a:pt x="72771" y="198882"/>
                </a:lnTo>
                <a:lnTo>
                  <a:pt x="82677" y="188976"/>
                </a:lnTo>
                <a:lnTo>
                  <a:pt x="88773" y="177165"/>
                </a:lnTo>
                <a:lnTo>
                  <a:pt x="91059" y="162687"/>
                </a:lnTo>
                <a:lnTo>
                  <a:pt x="91059" y="58293"/>
                </a:lnTo>
                <a:moveTo>
                  <a:pt x="5334" y="58293"/>
                </a:moveTo>
                <a:lnTo>
                  <a:pt x="8001" y="43815"/>
                </a:lnTo>
                <a:lnTo>
                  <a:pt x="13716" y="31623"/>
                </a:lnTo>
                <a:lnTo>
                  <a:pt x="20955" y="19812"/>
                </a:lnTo>
                <a:lnTo>
                  <a:pt x="29718" y="11430"/>
                </a:lnTo>
                <a:lnTo>
                  <a:pt x="40386" y="6477"/>
                </a:lnTo>
                <a:lnTo>
                  <a:pt x="49911" y="5334"/>
                </a:lnTo>
                <a:lnTo>
                  <a:pt x="59817" y="6477"/>
                </a:lnTo>
                <a:lnTo>
                  <a:pt x="68199" y="11430"/>
                </a:lnTo>
                <a:lnTo>
                  <a:pt x="76581" y="19812"/>
                </a:lnTo>
                <a:lnTo>
                  <a:pt x="83820" y="31623"/>
                </a:lnTo>
                <a:lnTo>
                  <a:pt x="88773" y="43815"/>
                </a:lnTo>
                <a:lnTo>
                  <a:pt x="91059" y="58293"/>
                </a:lnTo>
                <a:moveTo>
                  <a:pt x="5334" y="163830"/>
                </a:moveTo>
                <a:lnTo>
                  <a:pt x="5334" y="58293"/>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212" name="object 212"/>
          <p:cNvSpPr/>
          <p:nvPr/>
        </p:nvSpPr>
        <p:spPr>
          <a:xfrm>
            <a:off x="3282918" y="1155050"/>
            <a:ext cx="153109" cy="51144"/>
          </a:xfrm>
          <a:custGeom>
            <a:avLst/>
            <a:gdLst/>
            <a:ahLst/>
            <a:cxnLst/>
            <a:rect l="l" t="t" r="r" b="b"/>
            <a:pathLst>
              <a:path w="89154" h="56389">
                <a:moveTo>
                  <a:pt x="87440" y="1715"/>
                </a:moveTo>
                <a:lnTo>
                  <a:pt x="85154" y="16193"/>
                </a:lnTo>
                <a:lnTo>
                  <a:pt x="79058" y="28385"/>
                </a:lnTo>
                <a:lnTo>
                  <a:pt x="71819" y="40196"/>
                </a:lnTo>
                <a:lnTo>
                  <a:pt x="63437" y="48578"/>
                </a:lnTo>
                <a:lnTo>
                  <a:pt x="53531" y="53531"/>
                </a:lnTo>
                <a:lnTo>
                  <a:pt x="42863" y="54674"/>
                </a:lnTo>
                <a:lnTo>
                  <a:pt x="32957" y="53531"/>
                </a:lnTo>
                <a:lnTo>
                  <a:pt x="24575" y="48578"/>
                </a:lnTo>
                <a:lnTo>
                  <a:pt x="16193" y="40196"/>
                </a:lnTo>
                <a:lnTo>
                  <a:pt x="8954" y="28385"/>
                </a:lnTo>
                <a:lnTo>
                  <a:pt x="4382" y="16193"/>
                </a:lnTo>
                <a:lnTo>
                  <a:pt x="1715" y="1715"/>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213" name="object 213"/>
          <p:cNvSpPr/>
          <p:nvPr/>
        </p:nvSpPr>
        <p:spPr>
          <a:xfrm>
            <a:off x="4224810" y="1071248"/>
            <a:ext cx="165541" cy="193860"/>
          </a:xfrm>
          <a:custGeom>
            <a:avLst/>
            <a:gdLst/>
            <a:ahLst/>
            <a:cxnLst/>
            <a:rect l="l" t="t" r="r" b="b"/>
            <a:pathLst>
              <a:path w="96393" h="213740">
                <a:moveTo>
                  <a:pt x="5334" y="162687"/>
                </a:moveTo>
                <a:lnTo>
                  <a:pt x="6477" y="177165"/>
                </a:lnTo>
                <a:lnTo>
                  <a:pt x="12573" y="188976"/>
                </a:lnTo>
                <a:lnTo>
                  <a:pt x="22479" y="200025"/>
                </a:lnTo>
                <a:lnTo>
                  <a:pt x="34290" y="206121"/>
                </a:lnTo>
                <a:lnTo>
                  <a:pt x="46482" y="208407"/>
                </a:lnTo>
                <a:lnTo>
                  <a:pt x="60960" y="206121"/>
                </a:lnTo>
                <a:lnTo>
                  <a:pt x="72771" y="200025"/>
                </a:lnTo>
                <a:lnTo>
                  <a:pt x="82677" y="188976"/>
                </a:lnTo>
                <a:lnTo>
                  <a:pt x="88773" y="177165"/>
                </a:lnTo>
                <a:lnTo>
                  <a:pt x="91059" y="162687"/>
                </a:lnTo>
                <a:lnTo>
                  <a:pt x="91059" y="58293"/>
                </a:lnTo>
                <a:moveTo>
                  <a:pt x="5334" y="58293"/>
                </a:moveTo>
                <a:lnTo>
                  <a:pt x="8001" y="44958"/>
                </a:lnTo>
                <a:lnTo>
                  <a:pt x="13716" y="32004"/>
                </a:lnTo>
                <a:lnTo>
                  <a:pt x="20955" y="20955"/>
                </a:lnTo>
                <a:lnTo>
                  <a:pt x="29718" y="12573"/>
                </a:lnTo>
                <a:lnTo>
                  <a:pt x="39243" y="8001"/>
                </a:lnTo>
                <a:lnTo>
                  <a:pt x="49911" y="5334"/>
                </a:lnTo>
                <a:lnTo>
                  <a:pt x="58674" y="6477"/>
                </a:lnTo>
                <a:lnTo>
                  <a:pt x="68199" y="12573"/>
                </a:lnTo>
                <a:lnTo>
                  <a:pt x="76581" y="20955"/>
                </a:lnTo>
                <a:lnTo>
                  <a:pt x="82677" y="32004"/>
                </a:lnTo>
                <a:lnTo>
                  <a:pt x="87249" y="44958"/>
                </a:lnTo>
                <a:lnTo>
                  <a:pt x="91059" y="58293"/>
                </a:lnTo>
                <a:moveTo>
                  <a:pt x="5334" y="163830"/>
                </a:moveTo>
                <a:lnTo>
                  <a:pt x="5334" y="59436"/>
                </a:lnTo>
              </a:path>
            </a:pathLst>
          </a:custGeom>
          <a:ln w="10668">
            <a:solidFill>
              <a:srgbClr val="000000"/>
            </a:solidFill>
          </a:ln>
        </p:spPr>
        <p:txBody>
          <a:bodyPr wrap="square" lIns="0" tIns="0" rIns="0" bIns="0" rtlCol="0">
            <a:noAutofit/>
          </a:bodyPr>
          <a:lstStyle/>
          <a:p>
            <a:endParaRPr smtClean="0">
              <a:solidFill>
                <a:prstClr val="black"/>
              </a:solidFill>
            </a:endParaRPr>
          </a:p>
        </p:txBody>
      </p:sp>
      <p:sp>
        <p:nvSpPr>
          <p:cNvPr id="214" name="object 214"/>
          <p:cNvSpPr/>
          <p:nvPr/>
        </p:nvSpPr>
        <p:spPr>
          <a:xfrm>
            <a:off x="4231015" y="1157470"/>
            <a:ext cx="153109" cy="50799"/>
          </a:xfrm>
          <a:custGeom>
            <a:avLst/>
            <a:gdLst/>
            <a:ahLst/>
            <a:cxnLst/>
            <a:rect l="l" t="t" r="r" b="b"/>
            <a:pathLst>
              <a:path w="89154" h="56008">
                <a:moveTo>
                  <a:pt x="87440" y="1715"/>
                </a:moveTo>
                <a:lnTo>
                  <a:pt x="83630" y="14669"/>
                </a:lnTo>
                <a:lnTo>
                  <a:pt x="79058" y="28004"/>
                </a:lnTo>
                <a:lnTo>
                  <a:pt x="71819" y="38672"/>
                </a:lnTo>
                <a:lnTo>
                  <a:pt x="62294" y="47435"/>
                </a:lnTo>
                <a:lnTo>
                  <a:pt x="52388" y="52007"/>
                </a:lnTo>
                <a:lnTo>
                  <a:pt x="42863" y="54293"/>
                </a:lnTo>
                <a:lnTo>
                  <a:pt x="33338" y="53150"/>
                </a:lnTo>
                <a:lnTo>
                  <a:pt x="24575" y="47435"/>
                </a:lnTo>
                <a:lnTo>
                  <a:pt x="16193" y="38672"/>
                </a:lnTo>
                <a:lnTo>
                  <a:pt x="8954" y="28004"/>
                </a:lnTo>
                <a:lnTo>
                  <a:pt x="4382" y="14669"/>
                </a:lnTo>
                <a:lnTo>
                  <a:pt x="1715" y="1715"/>
                </a:lnTo>
              </a:path>
            </a:pathLst>
          </a:custGeom>
          <a:ln w="3429">
            <a:solidFill>
              <a:srgbClr val="000000"/>
            </a:solidFill>
          </a:ln>
        </p:spPr>
        <p:txBody>
          <a:bodyPr wrap="square" lIns="0" tIns="0" rIns="0" bIns="0" rtlCol="0">
            <a:noAutofit/>
          </a:bodyPr>
          <a:lstStyle/>
          <a:p>
            <a:endParaRPr smtClean="0">
              <a:solidFill>
                <a:prstClr val="black"/>
              </a:solidFill>
            </a:endParaRPr>
          </a:p>
        </p:txBody>
      </p:sp>
      <p:sp>
        <p:nvSpPr>
          <p:cNvPr id="215" name="object 215"/>
          <p:cNvSpPr/>
          <p:nvPr/>
        </p:nvSpPr>
        <p:spPr>
          <a:xfrm>
            <a:off x="2073751" y="668149"/>
            <a:ext cx="124319" cy="65311"/>
          </a:xfrm>
          <a:custGeom>
            <a:avLst/>
            <a:gdLst/>
            <a:ahLst/>
            <a:cxnLst/>
            <a:rect l="l" t="t" r="r" b="b"/>
            <a:pathLst>
              <a:path w="72390" h="72008">
                <a:moveTo>
                  <a:pt x="36767" y="71437"/>
                </a:moveTo>
                <a:lnTo>
                  <a:pt x="572" y="571"/>
                </a:lnTo>
                <a:lnTo>
                  <a:pt x="71819" y="571"/>
                </a:lnTo>
                <a:lnTo>
                  <a:pt x="36767" y="71437"/>
                </a:lnTo>
              </a:path>
            </a:pathLst>
          </a:custGeom>
          <a:ln w="1143">
            <a:solidFill>
              <a:srgbClr val="000000"/>
            </a:solidFill>
          </a:ln>
        </p:spPr>
        <p:txBody>
          <a:bodyPr wrap="square" lIns="0" tIns="0" rIns="0" bIns="0" rtlCol="0">
            <a:noAutofit/>
          </a:bodyPr>
          <a:lstStyle/>
          <a:p>
            <a:endParaRPr smtClean="0">
              <a:solidFill>
                <a:prstClr val="black"/>
              </a:solidFill>
            </a:endParaRPr>
          </a:p>
        </p:txBody>
      </p:sp>
      <p:sp>
        <p:nvSpPr>
          <p:cNvPr id="15" name="text 1"/>
          <p:cNvSpPr txBox="1"/>
          <p:nvPr/>
        </p:nvSpPr>
        <p:spPr>
          <a:xfrm>
            <a:off x="1150634" y="2097551"/>
            <a:ext cx="5124801" cy="161583"/>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Bild 5:</a:t>
            </a:r>
            <a:r>
              <a:rPr sz="1050" spc="10" dirty="0">
                <a:solidFill>
                  <a:prstClr val="black"/>
                </a:solidFill>
                <a:latin typeface="Times New Roman"/>
                <a:cs typeface="Times New Roman"/>
              </a:rPr>
              <a:t>  Vereinfachtes R&amp;I-Fließbild mit der exzentrischen Absperrklappe an Messposition</a:t>
            </a:r>
            <a:r>
              <a:rPr sz="1050" spc="10" dirty="0">
                <a:solidFill>
                  <a:prstClr val="black"/>
                </a:solidFill>
                <a:latin typeface="Times New Roman"/>
                <a:cs typeface="Times New Roman"/>
              </a:rPr>
              <a:t> </a:t>
            </a:r>
            <a:r>
              <a:rPr sz="800" spc="10" dirty="0">
                <a:solidFill>
                  <a:prstClr val="black"/>
                </a:solidFill>
                <a:latin typeface="Times New Roman"/>
                <a:cs typeface="Times New Roman"/>
              </a:rPr>
              <a:t>1</a:t>
            </a:r>
            <a:endParaRPr sz="800" dirty="0">
              <a:solidFill>
                <a:prstClr val="black"/>
              </a:solidFill>
              <a:latin typeface="TimesNewRoman"/>
              <a:cs typeface="TimesNewRoman"/>
            </a:endParaRPr>
          </a:p>
        </p:txBody>
      </p:sp>
      <p:sp>
        <p:nvSpPr>
          <p:cNvPr id="16" name="text 1"/>
          <p:cNvSpPr txBox="1"/>
          <p:nvPr/>
        </p:nvSpPr>
        <p:spPr>
          <a:xfrm>
            <a:off x="1060534" y="2323199"/>
            <a:ext cx="5186676" cy="1292662"/>
          </a:xfrm>
          <a:prstGeom prst="rect">
            <a:avLst/>
          </a:prstGeom>
        </p:spPr>
        <p:txBody>
          <a:bodyPr vert="horz" wrap="none" lIns="0" tIns="0" rIns="0" bIns="0" rtlCol="0">
            <a:spAutoFit/>
          </a:bodyPr>
          <a:lstStyle/>
          <a:p>
            <a:pPr marL="10"/>
            <a:r>
              <a:rPr sz="1050" spc="10" dirty="0">
                <a:solidFill>
                  <a:prstClr val="black"/>
                </a:solidFill>
                <a:latin typeface="Times New Roman"/>
                <a:cs typeface="Times New Roman"/>
              </a:rPr>
              <a:t>Das Leitungssystem für die Untersuchungen zu diesem Beitrag ist in </a:t>
            </a:r>
            <a:r>
              <a:rPr sz="1050" b="1" spc="10" dirty="0">
                <a:solidFill>
                  <a:prstClr val="black"/>
                </a:solidFill>
                <a:latin typeface="Times New Roman"/>
                <a:cs typeface="Times New Roman"/>
              </a:rPr>
              <a:t>Bild 5</a:t>
            </a:r>
            <a:r>
              <a:rPr sz="1050" spc="10" dirty="0">
                <a:solidFill>
                  <a:prstClr val="black"/>
                </a:solidFill>
                <a:latin typeface="Times New Roman"/>
                <a:cs typeface="Times New Roman"/>
              </a:rPr>
              <a:t> schematisch dar-</a:t>
            </a:r>
            <a:endParaRPr sz="1050" dirty="0">
              <a:solidFill>
                <a:prstClr val="black"/>
              </a:solidFill>
              <a:latin typeface="TimesNewRoman"/>
              <a:cs typeface="TimesNewRoman"/>
            </a:endParaRPr>
          </a:p>
          <a:p>
            <a:r>
              <a:rPr sz="1050" spc="10" dirty="0">
                <a:solidFill>
                  <a:prstClr val="black"/>
                </a:solidFill>
                <a:latin typeface="Times New Roman"/>
                <a:cs typeface="Times New Roman"/>
              </a:rPr>
              <a:t>gestellt. Eine Pumpe fördert Wasser aus einem Behälter über eine Versuchsleitung (Länge: ca.</a:t>
            </a:r>
            <a:endParaRPr sz="1050" dirty="0">
              <a:solidFill>
                <a:prstClr val="black"/>
              </a:solidFill>
              <a:latin typeface="TimesNewRoman"/>
              <a:cs typeface="TimesNewRoman"/>
            </a:endParaRPr>
          </a:p>
          <a:p>
            <a:r>
              <a:rPr sz="1050" spc="10" dirty="0">
                <a:solidFill>
                  <a:prstClr val="black"/>
                </a:solidFill>
                <a:latin typeface="Times New Roman"/>
                <a:cs typeface="Times New Roman"/>
              </a:rPr>
              <a:t>220 m) im Kreislauf. Der Versuch beginnt, wenn die Armatur bei laufender Pumpe schließt.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Nach ca. 10 s wird die Klappe wieder geöffnet. Mit einer schnellen Messdatenerfassung wer-</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den Druck und Kraft an unterschiedlichen Stellen im Leitungssystem in hoher zeitlicher Auf-</a:t>
            </a:r>
            <a:endParaRPr sz="1050" dirty="0">
              <a:solidFill>
                <a:prstClr val="black"/>
              </a:solidFill>
              <a:latin typeface="TimesNewRoman"/>
              <a:cs typeface="TimesNewRoman"/>
            </a:endParaRPr>
          </a:p>
          <a:p>
            <a:r>
              <a:rPr sz="1050" spc="10" dirty="0">
                <a:solidFill>
                  <a:prstClr val="black"/>
                </a:solidFill>
                <a:latin typeface="Times New Roman"/>
                <a:cs typeface="Times New Roman"/>
              </a:rPr>
              <a:t>lösung (ca. 5 kHz) erfasst. Die axiale Position der Armatur wird von in </a:t>
            </a:r>
            <a:r>
              <a:rPr sz="1050" b="1" spc="10" dirty="0">
                <a:solidFill>
                  <a:prstClr val="black"/>
                </a:solidFill>
                <a:latin typeface="Times New Roman"/>
                <a:cs typeface="Times New Roman"/>
              </a:rPr>
              <a:t>Bild 4</a:t>
            </a:r>
            <a:r>
              <a:rPr sz="1050" spc="10" dirty="0">
                <a:solidFill>
                  <a:prstClr val="black"/>
                </a:solidFill>
                <a:latin typeface="Times New Roman"/>
                <a:cs typeface="Times New Roman"/>
              </a:rPr>
              <a:t> dargestellten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Position 1 (Länge der Leitung stromaufwärts der Armatur: ca. 17 m) variiert (z. B. Position 2</a:t>
            </a:r>
            <a:endParaRPr sz="1050" dirty="0">
              <a:solidFill>
                <a:prstClr val="black"/>
              </a:solidFill>
              <a:latin typeface="TimesNewRoman"/>
              <a:cs typeface="TimesNewRoman"/>
            </a:endParaRPr>
          </a:p>
          <a:p>
            <a:r>
              <a:rPr sz="1050" spc="10" dirty="0">
                <a:solidFill>
                  <a:prstClr val="black"/>
                </a:solidFill>
                <a:latin typeface="Times New Roman"/>
                <a:cs typeface="Times New Roman"/>
              </a:rPr>
              <a:t>– Länge der Rohrleitung stromaufwärts der Absperrarmatur: ca. 200 m).</a:t>
            </a:r>
            <a:endParaRPr sz="1050" dirty="0">
              <a:solidFill>
                <a:prstClr val="black"/>
              </a:solidFill>
              <a:latin typeface="TimesNewRoman"/>
              <a:cs typeface="TimesNewRoman"/>
            </a:endParaRPr>
          </a:p>
        </p:txBody>
      </p:sp>
      <p:pic>
        <p:nvPicPr>
          <p:cNvPr id="19"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88" y="3789041"/>
            <a:ext cx="3474391" cy="1552244"/>
          </a:xfrm>
          <a:prstGeom prst="rect">
            <a:avLst/>
          </a:prstGeom>
        </p:spPr>
      </p:pic>
      <p:pic>
        <p:nvPicPr>
          <p:cNvPr id="20"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5832" y="3621058"/>
            <a:ext cx="4051513" cy="1477285"/>
          </a:xfrm>
          <a:prstGeom prst="rect">
            <a:avLst/>
          </a:prstGeom>
        </p:spPr>
      </p:pic>
      <p:sp>
        <p:nvSpPr>
          <p:cNvPr id="21" name="text 1"/>
          <p:cNvSpPr txBox="1"/>
          <p:nvPr/>
        </p:nvSpPr>
        <p:spPr>
          <a:xfrm>
            <a:off x="571675" y="5341289"/>
            <a:ext cx="2932295" cy="615553"/>
          </a:xfrm>
          <a:prstGeom prst="rect">
            <a:avLst/>
          </a:prstGeom>
        </p:spPr>
        <p:txBody>
          <a:bodyPr vert="horz" wrap="square" lIns="0" tIns="0" rIns="0" bIns="0" rtlCol="0">
            <a:spAutoFit/>
          </a:bodyPr>
          <a:lstStyle/>
          <a:p>
            <a:r>
              <a:rPr sz="1000" b="1" spc="10" dirty="0">
                <a:solidFill>
                  <a:prstClr val="black"/>
                </a:solidFill>
                <a:latin typeface="Times New Roman"/>
                <a:cs typeface="Times New Roman"/>
              </a:rPr>
              <a:t>Bild 6:</a:t>
            </a:r>
            <a:r>
              <a:rPr sz="1000" spc="10" dirty="0">
                <a:solidFill>
                  <a:prstClr val="black"/>
                </a:solidFill>
                <a:latin typeface="Times New Roman"/>
                <a:cs typeface="Times New Roman"/>
              </a:rPr>
              <a:t>  Druck P02 bei einer Strömungsgeschwindigkeit von 1, 2, 3, 4 und 5 m/s; exzentrische</a:t>
            </a:r>
            <a:endParaRPr sz="1000" dirty="0">
              <a:solidFill>
                <a:prstClr val="black"/>
              </a:solidFill>
              <a:latin typeface="TimesNewRoman"/>
              <a:cs typeface="TimesNewRoman"/>
            </a:endParaRPr>
          </a:p>
          <a:p>
            <a:r>
              <a:rPr sz="1000" spc="10" dirty="0">
                <a:solidFill>
                  <a:prstClr val="black"/>
                </a:solidFill>
                <a:latin typeface="Times New Roman"/>
                <a:cs typeface="Times New Roman"/>
              </a:rPr>
              <a:t>Klappe an P02; ohne bzw. mit Blasenspeicher 1 (Gasblasenvolumina</a:t>
            </a:r>
            <a:r>
              <a:rPr sz="1000" spc="10" dirty="0">
                <a:solidFill>
                  <a:prstClr val="black"/>
                </a:solidFill>
                <a:latin typeface="Times New Roman"/>
                <a:cs typeface="Times New Roman"/>
              </a:rPr>
              <a:t>: 48, 45, 45, 43 und 41 l)</a:t>
            </a:r>
            <a:endParaRPr sz="1000" dirty="0">
              <a:solidFill>
                <a:prstClr val="black"/>
              </a:solidFill>
              <a:latin typeface="TimesNewRoman"/>
              <a:cs typeface="TimesNewRoman"/>
            </a:endParaRPr>
          </a:p>
        </p:txBody>
      </p:sp>
      <p:sp>
        <p:nvSpPr>
          <p:cNvPr id="22" name="text 1"/>
          <p:cNvSpPr txBox="1"/>
          <p:nvPr/>
        </p:nvSpPr>
        <p:spPr>
          <a:xfrm>
            <a:off x="3901399" y="5085183"/>
            <a:ext cx="5151731" cy="807913"/>
          </a:xfrm>
          <a:prstGeom prst="rect">
            <a:avLst/>
          </a:prstGeom>
        </p:spPr>
        <p:txBody>
          <a:bodyPr vert="horz" wrap="none" lIns="0" tIns="0" rIns="0" bIns="0" rtlCol="0">
            <a:spAutoFit/>
          </a:bodyPr>
          <a:lstStyle/>
          <a:p>
            <a:r>
              <a:rPr sz="1050" spc="10" dirty="0">
                <a:solidFill>
                  <a:prstClr val="black"/>
                </a:solidFill>
                <a:latin typeface="Times New Roman"/>
                <a:cs typeface="Times New Roman"/>
              </a:rPr>
              <a:t>In </a:t>
            </a:r>
            <a:r>
              <a:rPr sz="1050" b="1" spc="10" dirty="0">
                <a:solidFill>
                  <a:prstClr val="black"/>
                </a:solidFill>
                <a:latin typeface="Times New Roman"/>
                <a:cs typeface="Times New Roman"/>
              </a:rPr>
              <a:t>Bild 6</a:t>
            </a:r>
            <a:r>
              <a:rPr sz="1050" spc="10" dirty="0">
                <a:solidFill>
                  <a:prstClr val="black"/>
                </a:solidFill>
                <a:latin typeface="Times New Roman"/>
                <a:cs typeface="Times New Roman"/>
              </a:rPr>
              <a:t> sind die zeitlichen Druckverläufe bei einem Armaturenschnellschluss (Absperrklap</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pe an Position 2) dargestellt. Parameter ist die stationäre Strömungsgeschwindigkeit</a:t>
            </a:r>
            <a:r>
              <a:rPr sz="1050" spc="10" dirty="0">
                <a:solidFill>
                  <a:prstClr val="black"/>
                </a:solidFill>
                <a:latin typeface="Times New Roman"/>
                <a:cs typeface="Times New Roman"/>
              </a:rPr>
              <a:t> des Lei-</a:t>
            </a:r>
            <a:endParaRPr sz="1050" dirty="0">
              <a:solidFill>
                <a:prstClr val="black"/>
              </a:solidFill>
              <a:latin typeface="TimesNewRoman"/>
              <a:cs typeface="TimesNewRoman"/>
            </a:endParaRPr>
          </a:p>
          <a:p>
            <a:r>
              <a:rPr sz="1050" spc="10" dirty="0">
                <a:solidFill>
                  <a:prstClr val="black"/>
                </a:solidFill>
                <a:latin typeface="Times New Roman"/>
                <a:cs typeface="Times New Roman"/>
              </a:rPr>
              <a:t>tungsmediums. Ausgehend von den stationären Betriebsdrücken von ca. 1-2 bar werden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Druckspitzen bis zu 80 bar gemessen. Man erkennt, dass die Druckstöße bei Einsatz des Bla</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senspeichers 1 (Einbau 700 mm stromaufwärts der Armatur ) stark gedämpft werden</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p:txBody>
      </p:sp>
      <p:sp>
        <p:nvSpPr>
          <p:cNvPr id="23" name="text 1"/>
          <p:cNvSpPr txBox="1"/>
          <p:nvPr/>
        </p:nvSpPr>
        <p:spPr>
          <a:xfrm>
            <a:off x="3941634" y="5956842"/>
            <a:ext cx="5071260" cy="646331"/>
          </a:xfrm>
          <a:prstGeom prst="rect">
            <a:avLst/>
          </a:prstGeom>
        </p:spPr>
        <p:txBody>
          <a:bodyPr vert="horz" wrap="none" lIns="0" tIns="0" rIns="0" bIns="0" rtlCol="0">
            <a:spAutoFit/>
          </a:bodyPr>
          <a:lstStyle/>
          <a:p>
            <a:r>
              <a:rPr sz="1050" spc="10" dirty="0">
                <a:solidFill>
                  <a:prstClr val="black"/>
                </a:solidFill>
                <a:latin typeface="Times New Roman"/>
                <a:cs typeface="Times New Roman"/>
              </a:rPr>
              <a:t>Analog wird der Krafteintrag in Umlenkungen und Festpunkte um 50-70 % reduziert (vgl</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b="1" spc="10" dirty="0">
                <a:solidFill>
                  <a:prstClr val="black"/>
                </a:solidFill>
                <a:latin typeface="Times New Roman"/>
                <a:cs typeface="Times New Roman"/>
              </a:rPr>
              <a:t>Bild 7</a:t>
            </a:r>
            <a:r>
              <a:rPr sz="1050" spc="10" dirty="0">
                <a:solidFill>
                  <a:prstClr val="black"/>
                </a:solidFill>
                <a:latin typeface="Times New Roman"/>
                <a:cs typeface="Times New Roman"/>
              </a:rPr>
              <a:t>). In dieser Abbildung ist der Krafteintrag in den Festpunkt 1 (ca. 10 m stromaufwärts</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der Klappe an Position 1) dargestellt. Zum Zwecke der Übersicht sind die Daten für</a:t>
            </a:r>
            <a:r>
              <a:rPr sz="1050" spc="10" dirty="0">
                <a:solidFill>
                  <a:prstClr val="black"/>
                </a:solidFill>
                <a:latin typeface="Times New Roman"/>
                <a:cs typeface="Times New Roman"/>
              </a:rPr>
              <a:t> 3-5 m/s</a:t>
            </a:r>
            <a:endParaRPr sz="1050" dirty="0">
              <a:solidFill>
                <a:prstClr val="black"/>
              </a:solidFill>
              <a:latin typeface="TimesNewRoman"/>
              <a:cs typeface="TimesNewRoman"/>
            </a:endParaRPr>
          </a:p>
          <a:p>
            <a:r>
              <a:rPr sz="1050" spc="10" dirty="0">
                <a:solidFill>
                  <a:prstClr val="black"/>
                </a:solidFill>
                <a:latin typeface="Times New Roman"/>
                <a:cs typeface="Times New Roman"/>
              </a:rPr>
              <a:t>im linken Bild nicht vollständig aufgetragen</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p:txBody>
      </p:sp>
    </p:spTree>
    <p:extLst>
      <p:ext uri="{BB962C8B-B14F-4D97-AF65-F5344CB8AC3E}">
        <p14:creationId xmlns:p14="http://schemas.microsoft.com/office/powerpoint/2010/main" val="142117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p:cNvSpPr txBox="1"/>
          <p:nvPr/>
        </p:nvSpPr>
        <p:spPr>
          <a:xfrm>
            <a:off x="7803889" y="6682139"/>
            <a:ext cx="157735" cy="123111"/>
          </a:xfrm>
          <a:prstGeom prst="rect">
            <a:avLst/>
          </a:prstGeom>
        </p:spPr>
        <p:txBody>
          <a:bodyPr vert="horz" wrap="none" lIns="0" tIns="0" rIns="0" bIns="0" rtlCol="0">
            <a:spAutoFit/>
          </a:bodyPr>
          <a:lstStyle/>
          <a:p>
            <a:r>
              <a:rPr sz="800" spc="10" dirty="0">
                <a:solidFill>
                  <a:prstClr val="black"/>
                </a:solidFill>
                <a:latin typeface="Times New Roman"/>
                <a:cs typeface="Times New Roman"/>
              </a:rPr>
              <a:t>103</a:t>
            </a:r>
            <a:endParaRPr sz="800">
              <a:solidFill>
                <a:prstClr val="black"/>
              </a:solidFill>
              <a:latin typeface="TimesNewRoman"/>
              <a:cs typeface="TimesNewRoman"/>
            </a:endParaRPr>
          </a:p>
        </p:txBody>
      </p:sp>
      <p:pic>
        <p:nvPicPr>
          <p:cNvPr id="21"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31" y="579857"/>
            <a:ext cx="4259213" cy="1553000"/>
          </a:xfrm>
          <a:prstGeom prst="rect">
            <a:avLst/>
          </a:prstGeom>
        </p:spPr>
      </p:pic>
      <p:pic>
        <p:nvPicPr>
          <p:cNvPr id="22"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944" y="583659"/>
            <a:ext cx="4446222" cy="1621206"/>
          </a:xfrm>
          <a:prstGeom prst="rect">
            <a:avLst/>
          </a:prstGeom>
        </p:spPr>
      </p:pic>
      <p:sp>
        <p:nvSpPr>
          <p:cNvPr id="3" name="text 1"/>
          <p:cNvSpPr txBox="1"/>
          <p:nvPr/>
        </p:nvSpPr>
        <p:spPr>
          <a:xfrm>
            <a:off x="1106198" y="2204864"/>
            <a:ext cx="5160708" cy="484748"/>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Bild 7:</a:t>
            </a:r>
            <a:r>
              <a:rPr sz="1050" spc="10" dirty="0">
                <a:solidFill>
                  <a:prstClr val="black"/>
                </a:solidFill>
                <a:latin typeface="Times New Roman"/>
                <a:cs typeface="Times New Roman"/>
              </a:rPr>
              <a:t>  Axialkrafteintrag in den Festpunkt 1 bei einer Strömungsgeschwindigkeit</a:t>
            </a:r>
            <a:r>
              <a:rPr sz="1050" spc="10" dirty="0">
                <a:solidFill>
                  <a:prstClr val="black"/>
                </a:solidFill>
                <a:latin typeface="Times New Roman"/>
                <a:cs typeface="Times New Roman"/>
              </a:rPr>
              <a:t> von 1, 2, 3,</a:t>
            </a:r>
            <a:endParaRPr sz="1050" dirty="0">
              <a:solidFill>
                <a:prstClr val="black"/>
              </a:solidFill>
              <a:latin typeface="TimesNewRoman"/>
              <a:cs typeface="TimesNewRoman"/>
            </a:endParaRPr>
          </a:p>
          <a:p>
            <a:r>
              <a:rPr sz="1050" spc="10" dirty="0">
                <a:solidFill>
                  <a:prstClr val="black"/>
                </a:solidFill>
                <a:latin typeface="Times New Roman"/>
                <a:cs typeface="Times New Roman"/>
              </a:rPr>
              <a:t>4 und 5 m/s; exzentrische Klappe an POS 1; ohne bzw. mit Blasenspeicher (Gasblasenvolu</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mina: 48, 48, 38, 30 und 25 l)</a:t>
            </a:r>
            <a:endParaRPr sz="1050" dirty="0">
              <a:solidFill>
                <a:prstClr val="black"/>
              </a:solidFill>
              <a:latin typeface="TimesNewRoman"/>
              <a:cs typeface="TimesNewRoman"/>
            </a:endParaRPr>
          </a:p>
        </p:txBody>
      </p:sp>
      <p:pic>
        <p:nvPicPr>
          <p:cNvPr id="23"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5" y="2689614"/>
            <a:ext cx="4780906" cy="2125107"/>
          </a:xfrm>
          <a:prstGeom prst="rect">
            <a:avLst/>
          </a:prstGeom>
        </p:spPr>
      </p:pic>
      <p:sp>
        <p:nvSpPr>
          <p:cNvPr id="4" name="text 1"/>
          <p:cNvSpPr txBox="1"/>
          <p:nvPr/>
        </p:nvSpPr>
        <p:spPr>
          <a:xfrm>
            <a:off x="4567978" y="3018229"/>
            <a:ext cx="4576025" cy="484748"/>
          </a:xfrm>
          <a:prstGeom prst="rect">
            <a:avLst/>
          </a:prstGeom>
        </p:spPr>
        <p:txBody>
          <a:bodyPr vert="horz" wrap="square" lIns="0" tIns="0" rIns="0" bIns="0" rtlCol="0">
            <a:spAutoFit/>
          </a:bodyPr>
          <a:lstStyle/>
          <a:p>
            <a:r>
              <a:rPr sz="1050" b="1" spc="10" dirty="0">
                <a:solidFill>
                  <a:prstClr val="black"/>
                </a:solidFill>
                <a:latin typeface="Times New Roman"/>
                <a:cs typeface="Times New Roman"/>
              </a:rPr>
              <a:t>Bild 8:</a:t>
            </a:r>
            <a:r>
              <a:rPr sz="1050" spc="10" dirty="0">
                <a:solidFill>
                  <a:prstClr val="black"/>
                </a:solidFill>
                <a:latin typeface="Times New Roman"/>
                <a:cs typeface="Times New Roman"/>
              </a:rPr>
              <a:t>  Druck P03 nach einem Armaturenschnellschluss bei einer </a:t>
            </a:r>
            <a:r>
              <a:rPr sz="1050" spc="10" dirty="0" err="1">
                <a:solidFill>
                  <a:prstClr val="black"/>
                </a:solidFill>
                <a:latin typeface="Times New Roman"/>
                <a:cs typeface="Times New Roman"/>
              </a:rPr>
              <a:t>stationären</a:t>
            </a:r>
            <a:r>
              <a:rPr sz="1050" spc="10" dirty="0">
                <a:solidFill>
                  <a:prstClr val="black"/>
                </a:solidFill>
                <a:latin typeface="Times New Roman"/>
                <a:cs typeface="Times New Roman"/>
              </a:rPr>
              <a:t> </a:t>
            </a:r>
            <a:r>
              <a:rPr sz="1050" spc="10" dirty="0" err="1" smtClean="0">
                <a:solidFill>
                  <a:prstClr val="black"/>
                </a:solidFill>
                <a:latin typeface="Times New Roman"/>
                <a:cs typeface="Times New Roman"/>
              </a:rPr>
              <a:t>Strömungsgeschwindigkeit</a:t>
            </a:r>
            <a:r>
              <a:rPr sz="1050" spc="10" dirty="0" smtClean="0">
                <a:solidFill>
                  <a:prstClr val="black"/>
                </a:solidFill>
                <a:latin typeface="Times New Roman"/>
                <a:cs typeface="Times New Roman"/>
              </a:rPr>
              <a:t> </a:t>
            </a:r>
            <a:r>
              <a:rPr sz="1050" spc="10" dirty="0">
                <a:solidFill>
                  <a:prstClr val="black"/>
                </a:solidFill>
                <a:latin typeface="Times New Roman"/>
                <a:cs typeface="Times New Roman"/>
              </a:rPr>
              <a:t>von 3 m/s; </a:t>
            </a:r>
            <a:r>
              <a:rPr sz="1050" spc="10" dirty="0">
                <a:solidFill>
                  <a:prstClr val="black"/>
                </a:solidFill>
                <a:latin typeface="Times New Roman"/>
                <a:cs typeface="Times New Roman"/>
              </a:rPr>
              <a:t>exzentrische Klappe an POS 1; mit Blasenspeicher</a:t>
            </a:r>
            <a:r>
              <a:rPr sz="1050" spc="10" dirty="0">
                <a:solidFill>
                  <a:prstClr val="black"/>
                </a:solidFill>
                <a:latin typeface="Times New Roman"/>
                <a:cs typeface="Times New Roman"/>
              </a:rPr>
              <a:t> (</a:t>
            </a:r>
            <a:r>
              <a:rPr sz="1050" spc="10" dirty="0" err="1" smtClean="0">
                <a:solidFill>
                  <a:prstClr val="black"/>
                </a:solidFill>
                <a:latin typeface="Times New Roman"/>
                <a:cs typeface="Times New Roman"/>
              </a:rPr>
              <a:t>Gasblasenvo</a:t>
            </a:r>
            <a:r>
              <a:rPr lang="de-DE" sz="1050" spc="10" dirty="0" smtClean="0">
                <a:solidFill>
                  <a:prstClr val="black"/>
                </a:solidFill>
                <a:latin typeface="Times New Roman"/>
                <a:cs typeface="Times New Roman"/>
              </a:rPr>
              <a:t>l</a:t>
            </a:r>
            <a:r>
              <a:rPr sz="1050" spc="10" dirty="0" err="1" smtClean="0">
                <a:solidFill>
                  <a:prstClr val="black"/>
                </a:solidFill>
                <a:latin typeface="Times New Roman"/>
                <a:cs typeface="Times New Roman"/>
              </a:rPr>
              <a:t>umen</a:t>
            </a:r>
            <a:r>
              <a:rPr sz="1050" spc="10" dirty="0">
                <a:solidFill>
                  <a:prstClr val="black"/>
                </a:solidFill>
                <a:latin typeface="Times New Roman"/>
                <a:cs typeface="Times New Roman"/>
              </a:rPr>
              <a:t>: 39 l)</a:t>
            </a:r>
            <a:endParaRPr sz="1050" dirty="0">
              <a:solidFill>
                <a:prstClr val="black"/>
              </a:solidFill>
              <a:latin typeface="TimesNewRoman"/>
              <a:cs typeface="TimesNewRoman"/>
            </a:endParaRPr>
          </a:p>
        </p:txBody>
      </p:sp>
      <p:sp>
        <p:nvSpPr>
          <p:cNvPr id="5" name="text 1"/>
          <p:cNvSpPr txBox="1"/>
          <p:nvPr/>
        </p:nvSpPr>
        <p:spPr>
          <a:xfrm>
            <a:off x="4567977" y="3568388"/>
            <a:ext cx="4468520" cy="323165"/>
          </a:xfrm>
          <a:prstGeom prst="rect">
            <a:avLst/>
          </a:prstGeom>
        </p:spPr>
        <p:txBody>
          <a:bodyPr vert="horz" wrap="square" lIns="0" tIns="0" rIns="0" bIns="0" rtlCol="0">
            <a:spAutoFit/>
          </a:bodyPr>
          <a:lstStyle/>
          <a:p>
            <a:r>
              <a:rPr sz="1050" spc="10" dirty="0">
                <a:solidFill>
                  <a:prstClr val="black"/>
                </a:solidFill>
                <a:latin typeface="Times New Roman"/>
                <a:cs typeface="Times New Roman"/>
              </a:rPr>
              <a:t>Die Kavitationsschläge, die im Leitungsteil stromabwärts der Absperrklappe entstehen</a:t>
            </a:r>
            <a:r>
              <a:rPr sz="1050" spc="10" dirty="0">
                <a:solidFill>
                  <a:prstClr val="black"/>
                </a:solidFill>
                <a:latin typeface="Times New Roman"/>
                <a:cs typeface="Times New Roman"/>
              </a:rPr>
              <a:t>, </a:t>
            </a:r>
            <a:r>
              <a:rPr sz="1050" spc="10" dirty="0" err="1" smtClean="0">
                <a:solidFill>
                  <a:prstClr val="black"/>
                </a:solidFill>
                <a:latin typeface="Times New Roman"/>
                <a:cs typeface="Times New Roman"/>
              </a:rPr>
              <a:t>werden</a:t>
            </a:r>
            <a:r>
              <a:rPr sz="1050" spc="10" dirty="0" smtClean="0">
                <a:solidFill>
                  <a:prstClr val="black"/>
                </a:solidFill>
                <a:latin typeface="Times New Roman"/>
                <a:cs typeface="Times New Roman"/>
              </a:rPr>
              <a:t> </a:t>
            </a:r>
            <a:r>
              <a:rPr sz="1050" spc="10" dirty="0">
                <a:solidFill>
                  <a:prstClr val="black"/>
                </a:solidFill>
                <a:latin typeface="Times New Roman"/>
                <a:cs typeface="Times New Roman"/>
              </a:rPr>
              <a:t>ebenfalls stark gedämpft (vgl. </a:t>
            </a:r>
            <a:r>
              <a:rPr sz="1050" b="1" spc="10" dirty="0">
                <a:solidFill>
                  <a:prstClr val="black"/>
                </a:solidFill>
                <a:latin typeface="Times New Roman"/>
                <a:cs typeface="Times New Roman"/>
              </a:rPr>
              <a:t>Bild</a:t>
            </a:r>
            <a:r>
              <a:rPr sz="1050" b="1" spc="10" dirty="0">
                <a:solidFill>
                  <a:prstClr val="black"/>
                </a:solidFill>
                <a:latin typeface="Times New Roman"/>
                <a:cs typeface="Times New Roman"/>
              </a:rPr>
              <a:t> 8</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p:txBody>
      </p:sp>
      <p:sp>
        <p:nvSpPr>
          <p:cNvPr id="6" name="text 1"/>
          <p:cNvSpPr txBox="1"/>
          <p:nvPr/>
        </p:nvSpPr>
        <p:spPr>
          <a:xfrm>
            <a:off x="833171" y="4814721"/>
            <a:ext cx="1174039" cy="161583"/>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Einsatzbedingunge</a:t>
            </a:r>
            <a:r>
              <a:rPr sz="800" b="1" spc="10" dirty="0">
                <a:solidFill>
                  <a:prstClr val="black"/>
                </a:solidFill>
                <a:latin typeface="Times New Roman"/>
                <a:cs typeface="Times New Roman"/>
              </a:rPr>
              <a:t>n</a:t>
            </a:r>
            <a:endParaRPr sz="800" dirty="0">
              <a:solidFill>
                <a:prstClr val="black"/>
              </a:solidFill>
              <a:latin typeface="TimesNewRoman,Bold"/>
              <a:cs typeface="TimesNewRoman,Bold"/>
            </a:endParaRPr>
          </a:p>
        </p:txBody>
      </p:sp>
      <p:sp>
        <p:nvSpPr>
          <p:cNvPr id="7" name="text 1"/>
          <p:cNvSpPr txBox="1"/>
          <p:nvPr/>
        </p:nvSpPr>
        <p:spPr>
          <a:xfrm>
            <a:off x="755579" y="5013176"/>
            <a:ext cx="5174815" cy="1292662"/>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1.</a:t>
            </a:r>
            <a:r>
              <a:rPr sz="1050" b="1" spc="10" dirty="0">
                <a:solidFill>
                  <a:prstClr val="black"/>
                </a:solidFill>
                <a:latin typeface="Arial"/>
                <a:cs typeface="Arial"/>
              </a:rPr>
              <a:t>  </a:t>
            </a:r>
            <a:r>
              <a:rPr sz="1050" b="1" spc="10" dirty="0">
                <a:solidFill>
                  <a:prstClr val="black"/>
                </a:solidFill>
                <a:latin typeface="Times New Roman"/>
                <a:cs typeface="Times New Roman"/>
              </a:rPr>
              <a:t>Fest vorgegebene Armaturen-Schließgeschwindigkeit</a:t>
            </a:r>
            <a:endParaRPr sz="1050" dirty="0">
              <a:solidFill>
                <a:prstClr val="black"/>
              </a:solidFill>
              <a:latin typeface="TimesNewRoman,Bold"/>
              <a:cs typeface="TimesNewRoman,Bold"/>
            </a:endParaRPr>
          </a:p>
          <a:p>
            <a:r>
              <a:rPr sz="1050" spc="10" dirty="0">
                <a:solidFill>
                  <a:prstClr val="black"/>
                </a:solidFill>
                <a:latin typeface="Times New Roman"/>
                <a:cs typeface="Times New Roman"/>
              </a:rPr>
              <a:t>Die Methode bedingt stabile Betriebsbedingungen. Änderungen der Flüssigkeitsgeschwindig</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keit,  der  Leitungslänge  sowie  des  Armaturentyps  (Widerstandscharakteristik)  können</a:t>
            </a:r>
            <a:r>
              <a:rPr sz="1050" spc="10" dirty="0">
                <a:solidFill>
                  <a:prstClr val="black"/>
                </a:solidFill>
                <a:latin typeface="Times New Roman"/>
                <a:cs typeface="Times New Roman"/>
              </a:rPr>
              <a:t>  die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Dämpfung erheblich verschlechtern. Als Beispiel ist in </a:t>
            </a:r>
            <a:r>
              <a:rPr sz="1050" b="1" spc="10" dirty="0">
                <a:solidFill>
                  <a:prstClr val="black"/>
                </a:solidFill>
                <a:latin typeface="Times New Roman"/>
                <a:cs typeface="Times New Roman"/>
              </a:rPr>
              <a:t>Bild 9</a:t>
            </a:r>
            <a:r>
              <a:rPr sz="1050" spc="10" dirty="0">
                <a:solidFill>
                  <a:prstClr val="black"/>
                </a:solidFill>
                <a:latin typeface="Times New Roman"/>
                <a:cs typeface="Times New Roman"/>
              </a:rPr>
              <a:t> rechts der zeitliche Druckver</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lauf an o. g. Leitungssystem mit einer exzentrischen Absperrklappe DN 50 an Position 2 dar</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gestellt. Obwohl der Schließvorgang ein Vielfaches der Reflektionszeit der Druckwelle (hier</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ca. 0.4 s) beträgt, erhält man aufgrund der hierfür ungünstigen Armaturencharakteristik</a:t>
            </a:r>
            <a:r>
              <a:rPr sz="1050" spc="10" dirty="0">
                <a:solidFill>
                  <a:prstClr val="black"/>
                </a:solidFill>
                <a:latin typeface="Times New Roman"/>
                <a:cs typeface="Times New Roman"/>
              </a:rPr>
              <a:t> be-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achtliche Druckstöße</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p:txBody>
      </p:sp>
    </p:spTree>
    <p:extLst>
      <p:ext uri="{BB962C8B-B14F-4D97-AF65-F5344CB8AC3E}">
        <p14:creationId xmlns:p14="http://schemas.microsoft.com/office/powerpoint/2010/main" val="3827256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p:cNvSpPr txBox="1"/>
          <p:nvPr/>
        </p:nvSpPr>
        <p:spPr>
          <a:xfrm>
            <a:off x="1060552" y="6682139"/>
            <a:ext cx="157735" cy="123111"/>
          </a:xfrm>
          <a:prstGeom prst="rect">
            <a:avLst/>
          </a:prstGeom>
        </p:spPr>
        <p:txBody>
          <a:bodyPr vert="horz" wrap="none" lIns="0" tIns="0" rIns="0" bIns="0" rtlCol="0">
            <a:spAutoFit/>
          </a:bodyPr>
          <a:lstStyle/>
          <a:p>
            <a:r>
              <a:rPr sz="800" spc="10" dirty="0">
                <a:solidFill>
                  <a:prstClr val="black"/>
                </a:solidFill>
                <a:latin typeface="Times New Roman"/>
                <a:cs typeface="Times New Roman"/>
              </a:rPr>
              <a:t>104</a:t>
            </a:r>
            <a:endParaRPr sz="800">
              <a:solidFill>
                <a:prstClr val="black"/>
              </a:solidFill>
              <a:latin typeface="TimesNewRoman"/>
              <a:cs typeface="TimesNewRoman"/>
            </a:endParaRPr>
          </a:p>
        </p:txBody>
      </p:sp>
      <p:pic>
        <p:nvPicPr>
          <p:cNvPr id="24"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 y="579508"/>
            <a:ext cx="4388380" cy="2201420"/>
          </a:xfrm>
          <a:prstGeom prst="rect">
            <a:avLst/>
          </a:prstGeom>
        </p:spPr>
      </p:pic>
      <p:pic>
        <p:nvPicPr>
          <p:cNvPr id="25"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847" y="600934"/>
            <a:ext cx="4643814" cy="2252002"/>
          </a:xfrm>
          <a:prstGeom prst="rect">
            <a:avLst/>
          </a:prstGeom>
        </p:spPr>
      </p:pic>
      <p:sp>
        <p:nvSpPr>
          <p:cNvPr id="3" name="text 1"/>
          <p:cNvSpPr txBox="1"/>
          <p:nvPr/>
        </p:nvSpPr>
        <p:spPr>
          <a:xfrm>
            <a:off x="259499" y="2996953"/>
            <a:ext cx="5083764" cy="484748"/>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Bild 9:  Links:</a:t>
            </a:r>
            <a:r>
              <a:rPr sz="1050" spc="10" dirty="0">
                <a:solidFill>
                  <a:prstClr val="black"/>
                </a:solidFill>
                <a:latin typeface="Times New Roman"/>
                <a:cs typeface="Times New Roman"/>
              </a:rPr>
              <a:t> Druck P09 bei einer Strömungsgeschwindigkeit von 3 m/s; exzentrische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Klappe an POS 1; mit Blasenspeicher (Gasvolumen: 39 l); </a:t>
            </a:r>
            <a:r>
              <a:rPr sz="1050" b="1" spc="10" dirty="0">
                <a:solidFill>
                  <a:prstClr val="black"/>
                </a:solidFill>
                <a:latin typeface="Times New Roman"/>
                <a:cs typeface="Times New Roman"/>
              </a:rPr>
              <a:t>Rechts: </a:t>
            </a:r>
            <a:r>
              <a:rPr sz="1050" spc="10" dirty="0">
                <a:solidFill>
                  <a:prstClr val="black"/>
                </a:solidFill>
                <a:latin typeface="Times New Roman"/>
                <a:cs typeface="Times New Roman"/>
              </a:rPr>
              <a:t>Druckstöße bei exzentri</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scher Klappe DN 50, unterschiedliche Schließzeiten</a:t>
            </a:r>
            <a:endParaRPr sz="1050" dirty="0">
              <a:solidFill>
                <a:prstClr val="black"/>
              </a:solidFill>
              <a:latin typeface="TimesNewRoman"/>
              <a:cs typeface="TimesNewRoman"/>
            </a:endParaRPr>
          </a:p>
        </p:txBody>
      </p:sp>
      <p:sp>
        <p:nvSpPr>
          <p:cNvPr id="4" name="text 1"/>
          <p:cNvSpPr txBox="1"/>
          <p:nvPr/>
        </p:nvSpPr>
        <p:spPr>
          <a:xfrm>
            <a:off x="252111" y="4110464"/>
            <a:ext cx="5138586" cy="969496"/>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2. Fluidgesteuerte Armaturen-Schließgeschwindigkeit</a:t>
            </a:r>
            <a:endParaRPr sz="1050" dirty="0">
              <a:solidFill>
                <a:prstClr val="black"/>
              </a:solidFill>
              <a:latin typeface="TimesNewRoman,Bold"/>
              <a:cs typeface="TimesNewRoman,Bold"/>
            </a:endParaRPr>
          </a:p>
          <a:p>
            <a:r>
              <a:rPr sz="1050" spc="10" dirty="0">
                <a:solidFill>
                  <a:prstClr val="black"/>
                </a:solidFill>
                <a:latin typeface="Times New Roman"/>
                <a:cs typeface="Times New Roman"/>
              </a:rPr>
              <a:t>Dieses Verfahren ist weitestgehend unabhängig von wechselnden Betriebs- und Systempara</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metern. Es wird immer die kürzest mögliche Schließzeit erreicht (ABS-Eigenschaft, vgl. </a:t>
            </a:r>
            <a:r>
              <a:rPr sz="1050" spc="10" dirty="0">
                <a:solidFill>
                  <a:prstClr val="black"/>
                </a:solidFill>
                <a:latin typeface="Times New Roman"/>
                <a:cs typeface="Times New Roman"/>
              </a:rPr>
              <a:t>[4]).</a:t>
            </a:r>
            <a:endParaRPr sz="1050" dirty="0">
              <a:solidFill>
                <a:prstClr val="black"/>
              </a:solidFill>
              <a:latin typeface="TimesNewRoman"/>
              <a:cs typeface="TimesNewRoman"/>
            </a:endParaRPr>
          </a:p>
          <a:p>
            <a:r>
              <a:rPr sz="1050" spc="10" dirty="0">
                <a:solidFill>
                  <a:prstClr val="black"/>
                </a:solidFill>
                <a:latin typeface="Times New Roman"/>
                <a:cs typeface="Times New Roman"/>
              </a:rPr>
              <a:t>Extrem kurze Schließzeiten (&lt; 100 ms) können derzeit jedoch nicht noch nicht erreicht wer</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den. Bei der Dämpfung von Kavitationsschlägen ist zu beachten, dass eine ausreichende</a:t>
            </a:r>
            <a:r>
              <a:rPr sz="1050" spc="10" dirty="0">
                <a:solidFill>
                  <a:prstClr val="black"/>
                </a:solidFill>
                <a:latin typeface="Times New Roman"/>
                <a:cs typeface="Times New Roman"/>
              </a:rPr>
              <a:t> Ent-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fernung der Rückschlagklappe zur Absperrarmatur vorhanden</a:t>
            </a:r>
            <a:r>
              <a:rPr sz="1050" spc="10" dirty="0">
                <a:solidFill>
                  <a:prstClr val="black"/>
                </a:solidFill>
                <a:latin typeface="Times New Roman"/>
                <a:cs typeface="Times New Roman"/>
              </a:rPr>
              <a:t> sein muss.</a:t>
            </a:r>
            <a:endParaRPr sz="1050" dirty="0">
              <a:solidFill>
                <a:prstClr val="black"/>
              </a:solidFill>
              <a:latin typeface="TimesNewRoman"/>
              <a:cs typeface="TimesNewRoman"/>
            </a:endParaRPr>
          </a:p>
        </p:txBody>
      </p:sp>
      <p:sp>
        <p:nvSpPr>
          <p:cNvPr id="5" name="text 1"/>
          <p:cNvSpPr txBox="1"/>
          <p:nvPr/>
        </p:nvSpPr>
        <p:spPr>
          <a:xfrm>
            <a:off x="251520" y="5157192"/>
            <a:ext cx="5179944" cy="1292662"/>
          </a:xfrm>
          <a:prstGeom prst="rect">
            <a:avLst/>
          </a:prstGeom>
        </p:spPr>
        <p:txBody>
          <a:bodyPr vert="horz" wrap="none" lIns="0" tIns="0" rIns="0" bIns="0" rtlCol="0">
            <a:spAutoFit/>
          </a:bodyPr>
          <a:lstStyle/>
          <a:p>
            <a:pPr marL="10"/>
            <a:r>
              <a:rPr sz="1050" b="1" spc="10" dirty="0">
                <a:solidFill>
                  <a:prstClr val="black"/>
                </a:solidFill>
                <a:latin typeface="Times New Roman"/>
                <a:cs typeface="Times New Roman"/>
              </a:rPr>
              <a:t>3. Gasgefüllte Druckbehälter</a:t>
            </a:r>
            <a:endParaRPr sz="1050" dirty="0">
              <a:solidFill>
                <a:prstClr val="black"/>
              </a:solidFill>
              <a:latin typeface="TimesNewRoman,Bold"/>
              <a:cs typeface="TimesNewRoman,Bold"/>
            </a:endParaRPr>
          </a:p>
          <a:p>
            <a:pPr marL="10"/>
            <a:r>
              <a:rPr sz="1050" spc="10" dirty="0">
                <a:solidFill>
                  <a:prstClr val="black"/>
                </a:solidFill>
                <a:latin typeface="Times New Roman"/>
                <a:cs typeface="Times New Roman"/>
              </a:rPr>
              <a:t>Der große Vorteil liegt darin, dass kleinste Schließzeiten bei gleichzeitig kleinen Druckstößen</a:t>
            </a:r>
            <a:endParaRPr sz="1050" dirty="0">
              <a:solidFill>
                <a:prstClr val="black"/>
              </a:solidFill>
              <a:latin typeface="TimesNewRoman"/>
              <a:cs typeface="TimesNewRoman"/>
            </a:endParaRPr>
          </a:p>
          <a:p>
            <a:pPr marL="10"/>
            <a:r>
              <a:rPr sz="1050" spc="10" dirty="0">
                <a:solidFill>
                  <a:prstClr val="black"/>
                </a:solidFill>
                <a:latin typeface="Times New Roman"/>
                <a:cs typeface="Times New Roman"/>
              </a:rPr>
              <a:t>realisiert werden können. Nachteilig sind die vergleichsweise hohen Investitionskosten. Zu</a:t>
            </a:r>
            <a:endParaRPr sz="1050" dirty="0">
              <a:solidFill>
                <a:prstClr val="black"/>
              </a:solidFill>
              <a:latin typeface="TimesNewRoman"/>
              <a:cs typeface="TimesNewRoman"/>
            </a:endParaRPr>
          </a:p>
          <a:p>
            <a:pPr marL="10"/>
            <a:r>
              <a:rPr sz="1050" spc="10" dirty="0">
                <a:solidFill>
                  <a:prstClr val="black"/>
                </a:solidFill>
                <a:latin typeface="Times New Roman"/>
                <a:cs typeface="Times New Roman"/>
              </a:rPr>
              <a:t>beachten ist neben der ausreichenden Dimensionierung, dass die Apparate in die Nähe der</a:t>
            </a:r>
            <a:endParaRPr sz="1050" dirty="0">
              <a:solidFill>
                <a:prstClr val="black"/>
              </a:solidFill>
              <a:latin typeface="TimesNewRoman"/>
              <a:cs typeface="TimesNewRoman"/>
            </a:endParaRPr>
          </a:p>
          <a:p>
            <a:pPr marL="10"/>
            <a:r>
              <a:rPr sz="1050" spc="10" dirty="0">
                <a:solidFill>
                  <a:prstClr val="black"/>
                </a:solidFill>
                <a:latin typeface="Times New Roman"/>
                <a:cs typeface="Times New Roman"/>
              </a:rPr>
              <a:t>Druckstoßquelle montiert werden. Dies wird an </a:t>
            </a:r>
            <a:r>
              <a:rPr sz="1050" b="1" spc="10" dirty="0">
                <a:solidFill>
                  <a:prstClr val="black"/>
                </a:solidFill>
                <a:latin typeface="Times New Roman"/>
                <a:cs typeface="Times New Roman"/>
              </a:rPr>
              <a:t>Bild 10</a:t>
            </a:r>
            <a:r>
              <a:rPr sz="1050" spc="10" dirty="0">
                <a:solidFill>
                  <a:prstClr val="black"/>
                </a:solidFill>
                <a:latin typeface="Times New Roman"/>
                <a:cs typeface="Times New Roman"/>
              </a:rPr>
              <a:t> verdeutlicht. Beim o. e. Absperrsze-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nario bildet sich eine zweite Dampfblase auf der Rohrbrücke aus, die beim Wiederöffnen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kollabiert. Trotz Blasenspeicher kann hier keine Reduzierung des Kavitationsschlages erreicht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werden, da der Abstand zwischen Brückenhochpunkt und Blasenspeicher ca. 45 m beträgt.</a:t>
            </a:r>
            <a:endParaRPr sz="1050" dirty="0">
              <a:solidFill>
                <a:prstClr val="black"/>
              </a:solidFill>
              <a:latin typeface="TimesNewRoman"/>
              <a:cs typeface="TimesNewRoman"/>
            </a:endParaRPr>
          </a:p>
        </p:txBody>
      </p:sp>
    </p:spTree>
    <p:extLst>
      <p:ext uri="{BB962C8B-B14F-4D97-AF65-F5344CB8AC3E}">
        <p14:creationId xmlns:p14="http://schemas.microsoft.com/office/powerpoint/2010/main" val="1833897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60732" y="829231"/>
            <a:ext cx="4572001" cy="2308324"/>
          </a:xfrm>
          <a:prstGeom prst="rect">
            <a:avLst/>
          </a:prstGeom>
        </p:spPr>
        <p:txBody>
          <a:bodyPr>
            <a:spAutoFit/>
          </a:bodyPr>
          <a:lstStyle/>
          <a:p>
            <a:pPr lvl="0"/>
            <a:r>
              <a:rPr lang="de-DE" sz="800" spc="10" dirty="0">
                <a:solidFill>
                  <a:prstClr val="black"/>
                </a:solidFill>
                <a:latin typeface="Times New Roman"/>
                <a:cs typeface="Times New Roman"/>
              </a:rPr>
              <a:t>[1] Raschke, E., </a:t>
            </a:r>
            <a:r>
              <a:rPr lang="de-DE" sz="800" spc="10" dirty="0" err="1">
                <a:solidFill>
                  <a:prstClr val="black"/>
                </a:solidFill>
                <a:latin typeface="Times New Roman"/>
                <a:cs typeface="Times New Roman"/>
              </a:rPr>
              <a:t>Seelinger</a:t>
            </a:r>
            <a:r>
              <a:rPr lang="de-DE" sz="800" spc="10" dirty="0">
                <a:solidFill>
                  <a:prstClr val="black"/>
                </a:solidFill>
                <a:latin typeface="Times New Roman"/>
                <a:cs typeface="Times New Roman"/>
              </a:rPr>
              <a:t>, A., Sperber, A., Straßburger, A.: „Simulation des </a:t>
            </a:r>
            <a:r>
              <a:rPr lang="de-DE" sz="800" spc="10" dirty="0" err="1">
                <a:solidFill>
                  <a:prstClr val="black"/>
                </a:solidFill>
                <a:latin typeface="Times New Roman"/>
                <a:cs typeface="Times New Roman"/>
              </a:rPr>
              <a:t>instationären</a:t>
            </a:r>
            <a:endParaRPr lang="de-DE" sz="800" dirty="0">
              <a:solidFill>
                <a:prstClr val="black"/>
              </a:solidFill>
              <a:latin typeface="TimesNewRoman"/>
              <a:cs typeface="TimesNewRoman"/>
            </a:endParaRPr>
          </a:p>
          <a:p>
            <a:pPr marL="192018" lvl="0"/>
            <a:r>
              <a:rPr lang="de-DE" sz="800" spc="10" dirty="0">
                <a:solidFill>
                  <a:prstClr val="black"/>
                </a:solidFill>
                <a:latin typeface="Times New Roman"/>
                <a:cs typeface="Times New Roman"/>
              </a:rPr>
              <a:t>hydraulischen Verhaltens verfahrenstechnischer Anlagen mit langen Rohrleitungen”, CIT</a:t>
            </a:r>
            <a:endParaRPr lang="de-DE" sz="800" dirty="0">
              <a:solidFill>
                <a:prstClr val="black"/>
              </a:solidFill>
              <a:latin typeface="TimesNewRoman"/>
              <a:cs typeface="TimesNewRoman"/>
            </a:endParaRPr>
          </a:p>
          <a:p>
            <a:pPr marL="192018" lvl="0"/>
            <a:r>
              <a:rPr lang="de-DE" sz="800" spc="10" dirty="0">
                <a:solidFill>
                  <a:prstClr val="black"/>
                </a:solidFill>
                <a:latin typeface="Times New Roman"/>
                <a:cs typeface="Times New Roman"/>
              </a:rPr>
              <a:t>66 (1994) 5, S. 652-660.</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[2] </a:t>
            </a:r>
            <a:r>
              <a:rPr lang="de-DE" sz="800" spc="10" dirty="0" err="1">
                <a:solidFill>
                  <a:prstClr val="black"/>
                </a:solidFill>
                <a:latin typeface="Times New Roman"/>
                <a:cs typeface="Times New Roman"/>
              </a:rPr>
              <a:t>Dudlik</a:t>
            </a:r>
            <a:r>
              <a:rPr lang="de-DE" sz="800" spc="10" dirty="0">
                <a:solidFill>
                  <a:prstClr val="black"/>
                </a:solidFill>
                <a:latin typeface="Times New Roman"/>
                <a:cs typeface="Times New Roman"/>
              </a:rPr>
              <a:t>, A.: Vergleichende Untersuchungen transienter Strömungsvorgänge in Rohrlei-</a:t>
            </a:r>
            <a:endParaRPr lang="de-DE" sz="800" dirty="0">
              <a:solidFill>
                <a:prstClr val="black"/>
              </a:solidFill>
              <a:latin typeface="TimesNewRoman"/>
              <a:cs typeface="TimesNewRoman"/>
            </a:endParaRPr>
          </a:p>
          <a:p>
            <a:pPr marL="192018" lvl="0"/>
            <a:r>
              <a:rPr lang="de-DE" sz="800" spc="10" dirty="0" err="1">
                <a:solidFill>
                  <a:prstClr val="black"/>
                </a:solidFill>
                <a:latin typeface="Times New Roman"/>
                <a:cs typeface="Times New Roman"/>
              </a:rPr>
              <a:t>tungen</a:t>
            </a:r>
            <a:r>
              <a:rPr lang="de-DE" sz="800" spc="10" dirty="0">
                <a:solidFill>
                  <a:prstClr val="black"/>
                </a:solidFill>
                <a:latin typeface="Times New Roman"/>
                <a:cs typeface="Times New Roman"/>
              </a:rPr>
              <a:t>, Dissertation, Universität Dortmund, 1999.</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[3] </a:t>
            </a:r>
            <a:r>
              <a:rPr lang="de-DE" sz="800" spc="10" dirty="0" err="1">
                <a:solidFill>
                  <a:prstClr val="black"/>
                </a:solidFill>
                <a:latin typeface="Times New Roman"/>
                <a:cs typeface="Times New Roman"/>
              </a:rPr>
              <a:t>Thorley</a:t>
            </a:r>
            <a:r>
              <a:rPr lang="de-DE" sz="800" spc="10" dirty="0">
                <a:solidFill>
                  <a:prstClr val="black"/>
                </a:solidFill>
                <a:latin typeface="Times New Roman"/>
                <a:cs typeface="Times New Roman"/>
              </a:rPr>
              <a:t>, A. R. D., „Fluid </a:t>
            </a:r>
            <a:r>
              <a:rPr lang="de-DE" sz="800" spc="10" dirty="0" err="1">
                <a:solidFill>
                  <a:prstClr val="black"/>
                </a:solidFill>
                <a:latin typeface="Times New Roman"/>
                <a:cs typeface="Times New Roman"/>
              </a:rPr>
              <a:t>Transients</a:t>
            </a:r>
            <a:r>
              <a:rPr lang="de-DE" sz="800" spc="10" dirty="0">
                <a:solidFill>
                  <a:prstClr val="black"/>
                </a:solidFill>
                <a:latin typeface="Times New Roman"/>
                <a:cs typeface="Times New Roman"/>
              </a:rPr>
              <a:t> in Pipeline Systems”, D &amp; L George LTD, 1991,</a:t>
            </a:r>
            <a:endParaRPr lang="de-DE" sz="800" dirty="0">
              <a:solidFill>
                <a:prstClr val="black"/>
              </a:solidFill>
              <a:latin typeface="TimesNewRoman"/>
              <a:cs typeface="TimesNewRoman"/>
            </a:endParaRPr>
          </a:p>
          <a:p>
            <a:pPr marL="192018" lvl="0"/>
            <a:r>
              <a:rPr lang="de-DE" sz="800" spc="10" dirty="0">
                <a:solidFill>
                  <a:prstClr val="black"/>
                </a:solidFill>
                <a:latin typeface="Times New Roman"/>
                <a:cs typeface="Times New Roman"/>
              </a:rPr>
              <a:t>Hadley Wood, </a:t>
            </a:r>
            <a:r>
              <a:rPr lang="de-DE" sz="800" spc="10" dirty="0" err="1">
                <a:solidFill>
                  <a:prstClr val="black"/>
                </a:solidFill>
                <a:latin typeface="Times New Roman"/>
                <a:cs typeface="Times New Roman"/>
              </a:rPr>
              <a:t>Bamet</a:t>
            </a:r>
            <a:r>
              <a:rPr lang="de-DE" sz="800" spc="10" dirty="0">
                <a:solidFill>
                  <a:prstClr val="black"/>
                </a:solidFill>
                <a:latin typeface="Times New Roman"/>
                <a:cs typeface="Times New Roman"/>
              </a:rPr>
              <a:t>, GB.</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[4] </a:t>
            </a:r>
            <a:r>
              <a:rPr lang="de-DE" sz="800" spc="10" dirty="0" err="1">
                <a:solidFill>
                  <a:prstClr val="black"/>
                </a:solidFill>
                <a:latin typeface="Times New Roman"/>
                <a:cs typeface="Times New Roman"/>
              </a:rPr>
              <a:t>Dudlik</a:t>
            </a:r>
            <a:r>
              <a:rPr lang="de-DE" sz="800" spc="10" dirty="0">
                <a:solidFill>
                  <a:prstClr val="black"/>
                </a:solidFill>
                <a:latin typeface="Times New Roman"/>
                <a:cs typeface="Times New Roman"/>
              </a:rPr>
              <a:t>, A.; Schlüter, S.; Prasser, H.-M.: Verhinderung von Druckstößen und </a:t>
            </a:r>
            <a:r>
              <a:rPr lang="de-DE" sz="800" spc="10" dirty="0" err="1">
                <a:solidFill>
                  <a:prstClr val="black"/>
                </a:solidFill>
                <a:latin typeface="Times New Roman"/>
                <a:cs typeface="Times New Roman"/>
              </a:rPr>
              <a:t>Kavita</a:t>
            </a:r>
            <a:r>
              <a:rPr lang="de-DE" sz="800" spc="10" dirty="0">
                <a:solidFill>
                  <a:prstClr val="black"/>
                </a:solidFill>
                <a:latin typeface="Times New Roman"/>
                <a:cs typeface="Times New Roman"/>
              </a:rPr>
              <a:t>-</a:t>
            </a:r>
            <a:endParaRPr lang="de-DE" sz="800" dirty="0">
              <a:solidFill>
                <a:prstClr val="black"/>
              </a:solidFill>
              <a:latin typeface="TimesNewRoman"/>
              <a:cs typeface="TimesNewRoman"/>
            </a:endParaRPr>
          </a:p>
          <a:p>
            <a:pPr marL="192018" lvl="0"/>
            <a:r>
              <a:rPr lang="de-DE" sz="800" spc="10" dirty="0" err="1">
                <a:solidFill>
                  <a:prstClr val="black"/>
                </a:solidFill>
                <a:latin typeface="Times New Roman"/>
                <a:cs typeface="Times New Roman"/>
              </a:rPr>
              <a:t>tionsschlägen</a:t>
            </a:r>
            <a:r>
              <a:rPr lang="de-DE" sz="800" spc="10" dirty="0">
                <a:solidFill>
                  <a:prstClr val="black"/>
                </a:solidFill>
                <a:latin typeface="Times New Roman"/>
                <a:cs typeface="Times New Roman"/>
              </a:rPr>
              <a:t> beim schnellen Absperren einer Flüssigkeitsleitung, ROHRBAU 99, Wei-</a:t>
            </a:r>
            <a:endParaRPr lang="de-DE" sz="800" dirty="0">
              <a:solidFill>
                <a:prstClr val="black"/>
              </a:solidFill>
              <a:latin typeface="TimesNewRoman"/>
              <a:cs typeface="TimesNewRoman"/>
            </a:endParaRPr>
          </a:p>
          <a:p>
            <a:pPr marL="192018" lvl="0"/>
            <a:r>
              <a:rPr lang="de-DE" sz="800" spc="10" dirty="0" err="1">
                <a:solidFill>
                  <a:prstClr val="black"/>
                </a:solidFill>
                <a:latin typeface="Times New Roman"/>
                <a:cs typeface="Times New Roman"/>
              </a:rPr>
              <a:t>mar</a:t>
            </a:r>
            <a:r>
              <a:rPr lang="de-DE" sz="800" spc="10" dirty="0">
                <a:solidFill>
                  <a:prstClr val="black"/>
                </a:solidFill>
                <a:latin typeface="Times New Roman"/>
                <a:cs typeface="Times New Roman"/>
              </a:rPr>
              <a:t>, ISBN: 3-00-005286-0.</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[5]  Raschke, E., </a:t>
            </a:r>
            <a:r>
              <a:rPr lang="de-DE" sz="800" spc="10" dirty="0" err="1">
                <a:solidFill>
                  <a:prstClr val="black"/>
                </a:solidFill>
                <a:latin typeface="Times New Roman"/>
                <a:cs typeface="Times New Roman"/>
              </a:rPr>
              <a:t>Salla</a:t>
            </a:r>
            <a:r>
              <a:rPr lang="de-DE" sz="800" spc="10" dirty="0">
                <a:solidFill>
                  <a:prstClr val="black"/>
                </a:solidFill>
                <a:latin typeface="Times New Roman"/>
                <a:cs typeface="Times New Roman"/>
              </a:rPr>
              <a:t>, M., </a:t>
            </a:r>
            <a:r>
              <a:rPr lang="de-DE" sz="800" spc="10" dirty="0" err="1">
                <a:solidFill>
                  <a:prstClr val="black"/>
                </a:solidFill>
                <a:latin typeface="Times New Roman"/>
                <a:cs typeface="Times New Roman"/>
              </a:rPr>
              <a:t>Hültenschmidt</a:t>
            </a:r>
            <a:r>
              <a:rPr lang="de-DE" sz="800" spc="10" dirty="0">
                <a:solidFill>
                  <a:prstClr val="black"/>
                </a:solidFill>
                <a:latin typeface="Times New Roman"/>
                <a:cs typeface="Times New Roman"/>
              </a:rPr>
              <a:t>, W.: „Druckstoß gedämpft, Rohrleitung geschützt</a:t>
            </a:r>
            <a:endParaRPr lang="de-DE" sz="800" dirty="0">
              <a:solidFill>
                <a:prstClr val="black"/>
              </a:solidFill>
              <a:latin typeface="TimesNewRoman"/>
              <a:cs typeface="TimesNewRoman"/>
            </a:endParaRPr>
          </a:p>
          <a:p>
            <a:pPr marL="192018" lvl="0"/>
            <a:r>
              <a:rPr lang="de-DE" sz="800" spc="10" dirty="0">
                <a:solidFill>
                  <a:prstClr val="black"/>
                </a:solidFill>
                <a:latin typeface="Times New Roman"/>
                <a:cs typeface="Times New Roman"/>
              </a:rPr>
              <a:t>– Kondensationsschläge in Rohrleitungen unter dem dämpfenden Einfluss von Gasen”,</a:t>
            </a:r>
            <a:endParaRPr lang="de-DE" sz="800" dirty="0">
              <a:solidFill>
                <a:prstClr val="black"/>
              </a:solidFill>
              <a:latin typeface="TimesNewRoman"/>
              <a:cs typeface="TimesNewRoman"/>
            </a:endParaRPr>
          </a:p>
          <a:p>
            <a:pPr marL="192018" lvl="0"/>
            <a:r>
              <a:rPr lang="de-DE" sz="800" spc="10" dirty="0">
                <a:solidFill>
                  <a:prstClr val="black"/>
                </a:solidFill>
                <a:latin typeface="Times New Roman"/>
                <a:cs typeface="Times New Roman"/>
              </a:rPr>
              <a:t>Verfahrenstechnik 7-8/97, S. 45-49.</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[6]  Klemann, E.: DDR-Wirtschaftspatent Nr. DD-PS 211615.</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[7] </a:t>
            </a:r>
            <a:r>
              <a:rPr lang="de-DE" sz="800" spc="10" dirty="0" err="1">
                <a:solidFill>
                  <a:prstClr val="black"/>
                </a:solidFill>
                <a:latin typeface="Times New Roman"/>
                <a:cs typeface="Times New Roman"/>
              </a:rPr>
              <a:t>Gustavsson</a:t>
            </a:r>
            <a:r>
              <a:rPr lang="de-DE" sz="800" spc="10" dirty="0">
                <a:solidFill>
                  <a:prstClr val="black"/>
                </a:solidFill>
                <a:latin typeface="Times New Roman"/>
                <a:cs typeface="Times New Roman"/>
              </a:rPr>
              <a:t>, B.: PCT-</a:t>
            </a:r>
            <a:r>
              <a:rPr lang="de-DE" sz="800" spc="10" dirty="0" err="1">
                <a:solidFill>
                  <a:prstClr val="black"/>
                </a:solidFill>
                <a:latin typeface="Times New Roman"/>
                <a:cs typeface="Times New Roman"/>
              </a:rPr>
              <a:t>Classification</a:t>
            </a:r>
            <a:r>
              <a:rPr lang="de-DE" sz="800" spc="10" dirty="0">
                <a:solidFill>
                  <a:prstClr val="black"/>
                </a:solidFill>
                <a:latin typeface="Times New Roman"/>
                <a:cs typeface="Times New Roman"/>
              </a:rPr>
              <a:t>: F17D 1/20, F24D 10/00, International </a:t>
            </a:r>
            <a:r>
              <a:rPr lang="de-DE" sz="800" spc="10" dirty="0" err="1">
                <a:solidFill>
                  <a:prstClr val="black"/>
                </a:solidFill>
                <a:latin typeface="Times New Roman"/>
                <a:cs typeface="Times New Roman"/>
              </a:rPr>
              <a:t>Publication</a:t>
            </a:r>
            <a:endParaRPr lang="de-DE" sz="800" dirty="0">
              <a:solidFill>
                <a:prstClr val="black"/>
              </a:solidFill>
              <a:latin typeface="TimesNewRoman"/>
              <a:cs typeface="TimesNewRoman"/>
            </a:endParaRPr>
          </a:p>
          <a:p>
            <a:pPr marL="192018" lvl="0"/>
            <a:r>
              <a:rPr lang="de-DE" sz="800" spc="10" dirty="0" err="1">
                <a:solidFill>
                  <a:prstClr val="black"/>
                </a:solidFill>
                <a:latin typeface="Times New Roman"/>
                <a:cs typeface="Times New Roman"/>
              </a:rPr>
              <a:t>No</a:t>
            </a:r>
            <a:r>
              <a:rPr lang="de-DE" sz="800" spc="10" dirty="0">
                <a:solidFill>
                  <a:prstClr val="black"/>
                </a:solidFill>
                <a:latin typeface="Times New Roman"/>
                <a:cs typeface="Times New Roman"/>
              </a:rPr>
              <a:t>.: WO-PS 94/02775.</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[8]  G. Lück, Fa. ABB: DPA-Offenlegungsschrift Nr. DD-OS 23 46 754.</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[9]  </a:t>
            </a:r>
            <a:r>
              <a:rPr lang="de-DE" sz="800" spc="10" dirty="0" err="1">
                <a:solidFill>
                  <a:prstClr val="black"/>
                </a:solidFill>
                <a:latin typeface="Times New Roman"/>
                <a:cs typeface="Times New Roman"/>
              </a:rPr>
              <a:t>Froehlich</a:t>
            </a:r>
            <a:r>
              <a:rPr lang="de-DE" sz="800" spc="10" dirty="0">
                <a:solidFill>
                  <a:prstClr val="black"/>
                </a:solidFill>
                <a:latin typeface="Times New Roman"/>
                <a:cs typeface="Times New Roman"/>
              </a:rPr>
              <a:t>, K.-P.: DDR-Wirtschaftspatent Nr. DD-PS 201041/4.</a:t>
            </a:r>
            <a:endParaRPr lang="de-DE" sz="800" dirty="0">
              <a:solidFill>
                <a:prstClr val="black"/>
              </a:solidFill>
              <a:latin typeface="TimesNewRoman"/>
              <a:cs typeface="TimesNewRoman"/>
            </a:endParaRPr>
          </a:p>
        </p:txBody>
      </p:sp>
      <p:sp>
        <p:nvSpPr>
          <p:cNvPr id="4" name="Rechteck 3"/>
          <p:cNvSpPr/>
          <p:nvPr/>
        </p:nvSpPr>
        <p:spPr>
          <a:xfrm>
            <a:off x="984079" y="620688"/>
            <a:ext cx="864096" cy="208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50" b="1" i="1" dirty="0" smtClean="0">
                <a:solidFill>
                  <a:schemeClr val="tx1"/>
                </a:solidFill>
              </a:rPr>
              <a:t>Literatu</a:t>
            </a:r>
            <a:r>
              <a:rPr lang="de-DE" sz="1050" b="1" i="1" dirty="0">
                <a:solidFill>
                  <a:schemeClr val="tx1"/>
                </a:solidFill>
              </a:rPr>
              <a:t>r</a:t>
            </a:r>
          </a:p>
        </p:txBody>
      </p:sp>
      <p:sp>
        <p:nvSpPr>
          <p:cNvPr id="5" name="Rechteck 4"/>
          <p:cNvSpPr/>
          <p:nvPr/>
        </p:nvSpPr>
        <p:spPr>
          <a:xfrm>
            <a:off x="2051720" y="3565924"/>
            <a:ext cx="4572000" cy="1692771"/>
          </a:xfrm>
          <a:prstGeom prst="rect">
            <a:avLst/>
          </a:prstGeom>
        </p:spPr>
        <p:txBody>
          <a:bodyPr>
            <a:spAutoFit/>
          </a:bodyPr>
          <a:lstStyle/>
          <a:p>
            <a:pPr lvl="0"/>
            <a:r>
              <a:rPr lang="de-DE" sz="800" spc="10" dirty="0">
                <a:solidFill>
                  <a:prstClr val="black"/>
                </a:solidFill>
                <a:latin typeface="Times New Roman"/>
                <a:cs typeface="Times New Roman"/>
              </a:rPr>
              <a:t>Dr.-Ing. Andreas </a:t>
            </a:r>
            <a:r>
              <a:rPr lang="de-DE" sz="800" spc="10" dirty="0" err="1">
                <a:solidFill>
                  <a:prstClr val="black"/>
                </a:solidFill>
                <a:latin typeface="Times New Roman"/>
                <a:cs typeface="Times New Roman"/>
              </a:rPr>
              <a:t>Dudlik</a:t>
            </a:r>
            <a:r>
              <a:rPr lang="de-DE" sz="800" spc="10" dirty="0">
                <a:solidFill>
                  <a:prstClr val="black"/>
                </a:solidFill>
                <a:latin typeface="Times New Roman"/>
                <a:cs typeface="Times New Roman"/>
              </a:rPr>
              <a:t> (Vortragender)</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Fraunhofer UMSICHT</a:t>
            </a:r>
            <a:endParaRPr lang="de-DE" sz="800" dirty="0">
              <a:solidFill>
                <a:prstClr val="black"/>
              </a:solidFill>
              <a:latin typeface="TimesNewRoman"/>
              <a:cs typeface="TimesNewRoman"/>
            </a:endParaRPr>
          </a:p>
          <a:p>
            <a:pPr lvl="0"/>
            <a:r>
              <a:rPr lang="de-DE" sz="800" spc="10" dirty="0" err="1">
                <a:solidFill>
                  <a:prstClr val="black"/>
                </a:solidFill>
                <a:latin typeface="Times New Roman"/>
                <a:cs typeface="Times New Roman"/>
              </a:rPr>
              <a:t>Kopetenzfeldleiter</a:t>
            </a:r>
            <a:r>
              <a:rPr lang="de-DE" sz="800" spc="10" dirty="0">
                <a:solidFill>
                  <a:prstClr val="black"/>
                </a:solidFill>
                <a:latin typeface="Times New Roman"/>
                <a:cs typeface="Times New Roman"/>
              </a:rPr>
              <a:t> Rohrleitungstechnik / Rohrströmung</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Dr.-Ing. Stefan Schlüter</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Fraunhofer UMSICHT</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Bereichsleiter Sicherheits- und Prozesstechnik</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Prof. Dr.-Ing. Hans </a:t>
            </a:r>
            <a:r>
              <a:rPr lang="de-DE" sz="800" spc="10" dirty="0" err="1">
                <a:solidFill>
                  <a:prstClr val="black"/>
                </a:solidFill>
                <a:latin typeface="Times New Roman"/>
                <a:cs typeface="Times New Roman"/>
              </a:rPr>
              <a:t>Fahlenkamp</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Institutsleiter</a:t>
            </a:r>
            <a:endParaRPr lang="de-DE" sz="800" dirty="0">
              <a:solidFill>
                <a:prstClr val="black"/>
              </a:solidFill>
              <a:latin typeface="TimesNewRoman"/>
              <a:cs typeface="TimesNewRoman"/>
            </a:endParaRPr>
          </a:p>
          <a:p>
            <a:pPr marL="10668" lvl="0"/>
            <a:r>
              <a:rPr lang="de-DE" sz="800" spc="10" dirty="0">
                <a:solidFill>
                  <a:prstClr val="black"/>
                </a:solidFill>
                <a:latin typeface="Times New Roman"/>
                <a:cs typeface="Times New Roman"/>
              </a:rPr>
              <a:t>Osterfelder Straße 3</a:t>
            </a:r>
            <a:endParaRPr lang="de-DE" sz="800" dirty="0">
              <a:solidFill>
                <a:prstClr val="black"/>
              </a:solidFill>
              <a:latin typeface="TimesNewRoman"/>
              <a:cs typeface="TimesNewRoman"/>
            </a:endParaRPr>
          </a:p>
          <a:p>
            <a:pPr lvl="0"/>
            <a:r>
              <a:rPr lang="de-DE" sz="800" spc="10" dirty="0">
                <a:solidFill>
                  <a:prstClr val="black"/>
                </a:solidFill>
                <a:latin typeface="Times New Roman"/>
                <a:cs typeface="Times New Roman"/>
              </a:rPr>
              <a:t>46047  Oberhausen</a:t>
            </a:r>
            <a:endParaRPr lang="de-DE" sz="800" dirty="0">
              <a:solidFill>
                <a:prstClr val="black"/>
              </a:solidFill>
              <a:latin typeface="TimesNewRoman"/>
              <a:cs typeface="TimesNewRoman"/>
            </a:endParaRPr>
          </a:p>
          <a:p>
            <a:pPr marL="10668" lvl="0"/>
            <a:r>
              <a:rPr lang="de-DE" sz="800" spc="10" dirty="0">
                <a:solidFill>
                  <a:prstClr val="black"/>
                </a:solidFill>
                <a:latin typeface="Times New Roman"/>
                <a:cs typeface="Times New Roman"/>
              </a:rPr>
              <a:t>Telefon:  (02 08) 85 98 – 0</a:t>
            </a:r>
            <a:endParaRPr lang="de-DE" sz="800" dirty="0">
              <a:solidFill>
                <a:prstClr val="black"/>
              </a:solidFill>
              <a:latin typeface="TimesNewRoman"/>
              <a:cs typeface="TimesNewRoman"/>
            </a:endParaRPr>
          </a:p>
          <a:p>
            <a:pPr marL="10668" lvl="0"/>
            <a:r>
              <a:rPr lang="de-DE" sz="800" spc="10" dirty="0">
                <a:solidFill>
                  <a:prstClr val="black"/>
                </a:solidFill>
                <a:latin typeface="Times New Roman"/>
                <a:cs typeface="Times New Roman"/>
              </a:rPr>
              <a:t>Telefax:  (02 08) 85 98 – 290</a:t>
            </a:r>
            <a:endParaRPr lang="de-DE" sz="800" dirty="0">
              <a:solidFill>
                <a:prstClr val="black"/>
              </a:solidFill>
              <a:latin typeface="TimesNewRoman"/>
              <a:cs typeface="TimesNewRoman"/>
            </a:endParaRPr>
          </a:p>
          <a:p>
            <a:pPr marL="10668" lvl="0"/>
            <a:r>
              <a:rPr lang="de-DE" sz="800" spc="10" dirty="0" err="1">
                <a:solidFill>
                  <a:prstClr val="black"/>
                </a:solidFill>
                <a:latin typeface="Times New Roman"/>
                <a:cs typeface="Times New Roman"/>
              </a:rPr>
              <a:t>e-mail</a:t>
            </a:r>
            <a:r>
              <a:rPr lang="de-DE" sz="800" spc="10" dirty="0">
                <a:solidFill>
                  <a:prstClr val="black"/>
                </a:solidFill>
                <a:latin typeface="Times New Roman"/>
                <a:cs typeface="Times New Roman"/>
              </a:rPr>
              <a:t>: </a:t>
            </a:r>
            <a:r>
              <a:rPr lang="de-DE" sz="800" spc="10" dirty="0">
                <a:solidFill>
                  <a:srgbClr val="0000FF"/>
                </a:solidFill>
                <a:latin typeface="Times New Roman"/>
                <a:cs typeface="Times New Roman"/>
              </a:rPr>
              <a:t>du@umsicht.fhg.de</a:t>
            </a:r>
            <a:endParaRPr lang="de-DE" sz="800" dirty="0">
              <a:solidFill>
                <a:prstClr val="black"/>
              </a:solidFill>
              <a:latin typeface="TimesNewRoman"/>
              <a:cs typeface="TimesNewRoman"/>
            </a:endParaRPr>
          </a:p>
        </p:txBody>
      </p:sp>
      <p:sp>
        <p:nvSpPr>
          <p:cNvPr id="6" name="Rechteck 5"/>
          <p:cNvSpPr/>
          <p:nvPr/>
        </p:nvSpPr>
        <p:spPr>
          <a:xfrm>
            <a:off x="1056882" y="3565924"/>
            <a:ext cx="795411" cy="253916"/>
          </a:xfrm>
          <a:prstGeom prst="rect">
            <a:avLst/>
          </a:prstGeom>
        </p:spPr>
        <p:txBody>
          <a:bodyPr wrap="none">
            <a:spAutoFit/>
          </a:bodyPr>
          <a:lstStyle/>
          <a:p>
            <a:pPr lvl="0"/>
            <a:r>
              <a:rPr lang="de-DE" sz="1050" b="1" spc="10" dirty="0">
                <a:solidFill>
                  <a:prstClr val="black"/>
                </a:solidFill>
                <a:latin typeface="Times New Roman"/>
                <a:cs typeface="Times New Roman"/>
              </a:rPr>
              <a:t>Verfasser:</a:t>
            </a:r>
            <a:endParaRPr lang="de-DE" sz="1050" dirty="0">
              <a:solidFill>
                <a:prstClr val="black"/>
              </a:solidFill>
              <a:latin typeface="TimesNewRoman,Bold"/>
              <a:cs typeface="TimesNewRoman,Bold"/>
            </a:endParaRPr>
          </a:p>
        </p:txBody>
      </p:sp>
      <p:sp>
        <p:nvSpPr>
          <p:cNvPr id="7" name="Rechteck 6"/>
          <p:cNvSpPr/>
          <p:nvPr/>
        </p:nvSpPr>
        <p:spPr>
          <a:xfrm>
            <a:off x="1416127" y="5301208"/>
            <a:ext cx="4572000" cy="1077218"/>
          </a:xfrm>
          <a:prstGeom prst="rect">
            <a:avLst/>
          </a:prstGeom>
        </p:spPr>
        <p:txBody>
          <a:bodyPr>
            <a:spAutoFit/>
          </a:bodyPr>
          <a:lstStyle/>
          <a:p>
            <a:pPr lvl="0"/>
            <a:r>
              <a:rPr lang="de-DE" sz="800" spc="10" dirty="0">
                <a:solidFill>
                  <a:prstClr val="black"/>
                </a:solidFill>
                <a:latin typeface="Times New Roman"/>
                <a:cs typeface="Times New Roman"/>
              </a:rPr>
              <a:t> und</a:t>
            </a:r>
            <a:endParaRPr lang="de-DE" sz="800" dirty="0">
              <a:solidFill>
                <a:prstClr val="black"/>
              </a:solidFill>
              <a:latin typeface="TimesNewRoman"/>
              <a:cs typeface="TimesNewRoman"/>
            </a:endParaRPr>
          </a:p>
          <a:p>
            <a:pPr marL="649223" lvl="0"/>
            <a:r>
              <a:rPr lang="de-DE" sz="800" spc="10" dirty="0">
                <a:solidFill>
                  <a:prstClr val="black"/>
                </a:solidFill>
                <a:latin typeface="Times New Roman"/>
                <a:cs typeface="Times New Roman"/>
              </a:rPr>
              <a:t>Dipl.-Ing. Jörg Alt</a:t>
            </a:r>
            <a:endParaRPr lang="de-DE" sz="800" dirty="0">
              <a:solidFill>
                <a:prstClr val="black"/>
              </a:solidFill>
              <a:latin typeface="TimesNewRoman"/>
              <a:cs typeface="TimesNewRoman"/>
            </a:endParaRPr>
          </a:p>
          <a:p>
            <a:pPr marL="649223" lvl="0"/>
            <a:r>
              <a:rPr lang="de-DE" sz="800" spc="10" dirty="0">
                <a:solidFill>
                  <a:prstClr val="black"/>
                </a:solidFill>
                <a:latin typeface="Times New Roman"/>
                <a:cs typeface="Times New Roman"/>
              </a:rPr>
              <a:t>HYDAC Technology GmbH</a:t>
            </a:r>
            <a:endParaRPr lang="de-DE" sz="800" dirty="0">
              <a:solidFill>
                <a:prstClr val="black"/>
              </a:solidFill>
              <a:latin typeface="TimesNewRoman"/>
              <a:cs typeface="TimesNewRoman"/>
            </a:endParaRPr>
          </a:p>
          <a:p>
            <a:pPr marL="649223" lvl="0"/>
            <a:r>
              <a:rPr lang="de-DE" sz="800" spc="10" dirty="0">
                <a:solidFill>
                  <a:prstClr val="black"/>
                </a:solidFill>
                <a:latin typeface="Times New Roman"/>
                <a:cs typeface="Times New Roman"/>
              </a:rPr>
              <a:t>Verfahrenstechnik, Offshore</a:t>
            </a:r>
            <a:endParaRPr lang="de-DE" sz="800" dirty="0">
              <a:solidFill>
                <a:prstClr val="black"/>
              </a:solidFill>
              <a:latin typeface="TimesNewRoman"/>
              <a:cs typeface="TimesNewRoman"/>
            </a:endParaRPr>
          </a:p>
          <a:p>
            <a:pPr marL="649223" lvl="0"/>
            <a:r>
              <a:rPr lang="de-DE" sz="800" spc="10" dirty="0">
                <a:solidFill>
                  <a:prstClr val="black"/>
                </a:solidFill>
                <a:latin typeface="Times New Roman"/>
                <a:cs typeface="Times New Roman"/>
              </a:rPr>
              <a:t>Geschäftsbereich Speichertechnik</a:t>
            </a:r>
            <a:endParaRPr lang="de-DE" sz="800" dirty="0">
              <a:solidFill>
                <a:prstClr val="black"/>
              </a:solidFill>
              <a:latin typeface="TimesNewRoman"/>
              <a:cs typeface="TimesNewRoman"/>
            </a:endParaRPr>
          </a:p>
          <a:p>
            <a:pPr marL="649223" lvl="0"/>
            <a:r>
              <a:rPr lang="de-DE" sz="800" spc="10" dirty="0">
                <a:solidFill>
                  <a:prstClr val="black"/>
                </a:solidFill>
                <a:latin typeface="Times New Roman"/>
                <a:cs typeface="Times New Roman"/>
              </a:rPr>
              <a:t>66273  Sulzbach / Saar</a:t>
            </a:r>
            <a:endParaRPr lang="de-DE" sz="800" dirty="0">
              <a:solidFill>
                <a:prstClr val="black"/>
              </a:solidFill>
              <a:latin typeface="TimesNewRoman"/>
              <a:cs typeface="TimesNewRoman"/>
            </a:endParaRPr>
          </a:p>
          <a:p>
            <a:pPr marL="649223" lvl="0"/>
            <a:r>
              <a:rPr lang="de-DE" sz="800" spc="10" dirty="0">
                <a:solidFill>
                  <a:prstClr val="black"/>
                </a:solidFill>
                <a:latin typeface="Times New Roman"/>
                <a:cs typeface="Times New Roman"/>
              </a:rPr>
              <a:t>Telefon: (0 68 97) 809 337</a:t>
            </a:r>
            <a:endParaRPr lang="de-DE" sz="800" dirty="0">
              <a:solidFill>
                <a:prstClr val="black"/>
              </a:solidFill>
              <a:latin typeface="TimesNewRoman"/>
              <a:cs typeface="TimesNewRoman"/>
            </a:endParaRPr>
          </a:p>
          <a:p>
            <a:pPr marL="649223" lvl="0"/>
            <a:r>
              <a:rPr lang="de-DE" sz="800" spc="10" dirty="0">
                <a:solidFill>
                  <a:prstClr val="black"/>
                </a:solidFill>
                <a:latin typeface="Times New Roman"/>
                <a:cs typeface="Times New Roman"/>
              </a:rPr>
              <a:t>Telefax: (0 68 97) 809 464</a:t>
            </a:r>
            <a:endParaRPr lang="de-DE" dirty="0"/>
          </a:p>
        </p:txBody>
      </p:sp>
    </p:spTree>
    <p:extLst>
      <p:ext uri="{BB962C8B-B14F-4D97-AF65-F5344CB8AC3E}">
        <p14:creationId xmlns:p14="http://schemas.microsoft.com/office/powerpoint/2010/main" val="363888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5"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6" name="Text Box 5"/>
          <p:cNvSpPr txBox="1">
            <a:spLocks noGrp="1" noChangeArrowheads="1"/>
          </p:cNvSpPr>
          <p:nvPr>
            <p:ph idx="1"/>
          </p:nvPr>
        </p:nvSpPr>
        <p:spPr bwMode="auto">
          <a:xfrm>
            <a:off x="457200" y="1600202"/>
            <a:ext cx="8229601"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marL="0" indent="0" eaLnBrk="1" hangingPunct="1">
              <a:spcBef>
                <a:spcPct val="50000"/>
              </a:spcBef>
              <a:buNone/>
            </a:pPr>
            <a:r>
              <a:rPr lang="de-DE" altLang="de-DE" sz="2000" b="1" dirty="0" smtClean="0">
                <a:solidFill>
                  <a:schemeClr val="accent2"/>
                </a:solidFill>
              </a:rPr>
              <a:t>Was ist der sog. „</a:t>
            </a:r>
            <a:r>
              <a:rPr lang="de-DE" altLang="de-DE" sz="2000" b="1" dirty="0" err="1" smtClean="0">
                <a:solidFill>
                  <a:schemeClr val="accent2"/>
                </a:solidFill>
              </a:rPr>
              <a:t>Jukowski-Druckstoss</a:t>
            </a:r>
            <a:r>
              <a:rPr lang="de-DE" altLang="de-DE" sz="2000" b="1" dirty="0" smtClean="0">
                <a:solidFill>
                  <a:schemeClr val="accent2"/>
                </a:solidFill>
              </a:rPr>
              <a:t>“ ?</a:t>
            </a:r>
          </a:p>
          <a:p>
            <a:pPr marL="0" indent="0" eaLnBrk="1" hangingPunct="1">
              <a:spcBef>
                <a:spcPct val="50000"/>
              </a:spcBef>
              <a:buNone/>
            </a:pPr>
            <a:r>
              <a:rPr lang="de-DE" altLang="de-DE" sz="2000" b="1" dirty="0" err="1" smtClean="0">
                <a:solidFill>
                  <a:schemeClr val="accent2"/>
                </a:solidFill>
              </a:rPr>
              <a:t>Jukowskistöße</a:t>
            </a:r>
            <a:r>
              <a:rPr lang="de-DE" altLang="de-DE" sz="2000" b="1" dirty="0" smtClean="0">
                <a:solidFill>
                  <a:schemeClr val="accent2"/>
                </a:solidFill>
              </a:rPr>
              <a:t> werden ursprünglich im Rohrleitungsbau beschrieben – z. Bsp. hydraulische Leitungen im Heizungsbau.</a:t>
            </a:r>
          </a:p>
          <a:p>
            <a:pPr marL="0" indent="0" eaLnBrk="1" hangingPunct="1">
              <a:spcBef>
                <a:spcPct val="50000"/>
              </a:spcBef>
              <a:buNone/>
            </a:pPr>
            <a:endParaRPr lang="de-DE" altLang="de-DE" sz="2000" b="1" dirty="0">
              <a:solidFill>
                <a:schemeClr val="accent2"/>
              </a:solidFill>
            </a:endParaRPr>
          </a:p>
          <a:p>
            <a:pPr marL="0" indent="0" eaLnBrk="1" hangingPunct="1">
              <a:spcBef>
                <a:spcPct val="50000"/>
              </a:spcBef>
              <a:buNone/>
            </a:pPr>
            <a:endParaRPr lang="de-DE" altLang="de-DE" sz="2000" b="1" dirty="0">
              <a:solidFill>
                <a:schemeClr val="accent2"/>
              </a:solidFill>
              <a:sym typeface="Wingdings" panose="05000000000000000000" pitchFamily="2" charset="2"/>
            </a:endParaRPr>
          </a:p>
          <a:p>
            <a:pPr eaLnBrk="1" hangingPunct="1">
              <a:spcBef>
                <a:spcPct val="50000"/>
              </a:spcBef>
              <a:buFont typeface="Wingdings"/>
              <a:buChar char="J"/>
            </a:pPr>
            <a:endParaRPr lang="de-DE" altLang="de-DE" sz="2000" b="1" dirty="0" smtClean="0">
              <a:solidFill>
                <a:schemeClr val="accent2"/>
              </a:solidFill>
              <a:sym typeface="Wingdings" panose="05000000000000000000" pitchFamily="2" charset="2"/>
            </a:endParaRPr>
          </a:p>
          <a:p>
            <a:pPr eaLnBrk="1" hangingPunct="1">
              <a:spcBef>
                <a:spcPct val="50000"/>
              </a:spcBef>
              <a:buFont typeface="Wingdings"/>
              <a:buChar char="J"/>
            </a:pPr>
            <a:endParaRPr lang="de-DE" altLang="de-DE" sz="2000" b="1" dirty="0">
              <a:solidFill>
                <a:schemeClr val="accent2"/>
              </a:solidFill>
              <a:sym typeface="Wingdings" panose="05000000000000000000" pitchFamily="2" charset="2"/>
            </a:endParaRPr>
          </a:p>
          <a:p>
            <a:pPr marL="0" indent="0" eaLnBrk="1" hangingPunct="1">
              <a:spcBef>
                <a:spcPct val="50000"/>
              </a:spcBef>
              <a:buNone/>
            </a:pPr>
            <a:endParaRPr lang="de-DE" altLang="de-DE" sz="2000" b="1" dirty="0" smtClean="0">
              <a:solidFill>
                <a:schemeClr val="accent2"/>
              </a:solidFill>
              <a:sym typeface="Wingdings" panose="05000000000000000000" pitchFamily="2" charset="2"/>
            </a:endParaRPr>
          </a:p>
          <a:p>
            <a:pPr marL="0" indent="0" eaLnBrk="1" hangingPunct="1">
              <a:spcBef>
                <a:spcPct val="50000"/>
              </a:spcBef>
              <a:buNone/>
            </a:pPr>
            <a:endParaRPr lang="de-DE" altLang="de-DE" sz="2000" b="1" dirty="0" smtClean="0">
              <a:solidFill>
                <a:schemeClr val="accent2"/>
              </a:solidFill>
              <a:sym typeface="Wingdings" panose="05000000000000000000" pitchFamily="2" charset="2"/>
            </a:endParaRPr>
          </a:p>
          <a:p>
            <a:pPr marL="0" indent="0" eaLnBrk="1" hangingPunct="1">
              <a:spcBef>
                <a:spcPct val="50000"/>
              </a:spcBef>
              <a:buNone/>
            </a:pPr>
            <a:r>
              <a:rPr lang="de-DE" altLang="de-DE" sz="1400" b="1" dirty="0" smtClean="0">
                <a:solidFill>
                  <a:schemeClr val="accent2"/>
                </a:solidFill>
                <a:sym typeface="Wingdings" panose="05000000000000000000" pitchFamily="2" charset="2"/>
              </a:rPr>
              <a:t>Quelle: Kutzner + Weber GmbH</a:t>
            </a:r>
            <a:endParaRPr lang="de-DE" altLang="de-DE" sz="1400" b="1" dirty="0" smtClean="0">
              <a:solidFill>
                <a:schemeClr val="accent2"/>
              </a:solidFill>
            </a:endParaRPr>
          </a:p>
        </p:txBody>
      </p:sp>
    </p:spTree>
    <p:extLst>
      <p:ext uri="{BB962C8B-B14F-4D97-AF65-F5344CB8AC3E}">
        <p14:creationId xmlns:p14="http://schemas.microsoft.com/office/powerpoint/2010/main" val="75027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5"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83567" y="1196759"/>
            <a:ext cx="7659064" cy="541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480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5"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6200000">
            <a:off x="1835800" y="-99485"/>
            <a:ext cx="5559392" cy="786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271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5"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6" name="Text Box 4"/>
          <p:cNvSpPr txBox="1">
            <a:spLocks noGrp="1" noChangeArrowheads="1"/>
          </p:cNvSpPr>
          <p:nvPr>
            <p:ph idx="1"/>
          </p:nvPr>
        </p:nvSpPr>
        <p:spPr bwMode="auto">
          <a:xfrm>
            <a:off x="446855" y="1484784"/>
            <a:ext cx="822960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marL="0" indent="0" eaLnBrk="1" hangingPunct="1">
              <a:spcBef>
                <a:spcPct val="50000"/>
              </a:spcBef>
              <a:buNone/>
            </a:pPr>
            <a:r>
              <a:rPr lang="de-DE" altLang="de-DE" sz="2400" b="1" dirty="0">
                <a:solidFill>
                  <a:schemeClr val="accent2"/>
                </a:solidFill>
              </a:rPr>
              <a:t>Zusätzliche Schutzvorkehrungen sind vornehmlich für diese unkontrollierbaren Vorgänge auszulegen.</a:t>
            </a:r>
          </a:p>
          <a:p>
            <a:pPr marL="0" indent="0" eaLnBrk="1" hangingPunct="1">
              <a:spcBef>
                <a:spcPct val="50000"/>
              </a:spcBef>
              <a:buNone/>
            </a:pPr>
            <a:r>
              <a:rPr lang="de-DE" altLang="de-DE" sz="1200" b="1" dirty="0">
                <a:solidFill>
                  <a:schemeClr val="accent2"/>
                </a:solidFill>
              </a:rPr>
              <a:t>Quelle: Technische Universität Braunschweig</a:t>
            </a:r>
            <a:endParaRPr lang="de-DE" altLang="de-DE" sz="1200" dirty="0">
              <a:solidFill>
                <a:schemeClr val="accent2"/>
              </a:solidFill>
            </a:endParaRPr>
          </a:p>
        </p:txBody>
      </p:sp>
      <p:pic>
        <p:nvPicPr>
          <p:cNvPr id="7" name="Picture 5" descr="EPLa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06" y="2780930"/>
            <a:ext cx="6694490"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7236295" y="5157201"/>
            <a:ext cx="1733484" cy="496887"/>
          </a:xfrm>
          <a:prstGeom prst="rect">
            <a:avLst/>
          </a:prstGeom>
          <a:no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altLang="de-DE" sz="2000" b="1" i="1" dirty="0" smtClean="0"/>
              <a:t>Zugbegrenzer</a:t>
            </a:r>
          </a:p>
          <a:p>
            <a:r>
              <a:rPr lang="de-DE" altLang="de-DE" sz="2000" b="1" i="1" dirty="0" smtClean="0"/>
              <a:t>ZUK 250 SG (-E) </a:t>
            </a:r>
          </a:p>
        </p:txBody>
      </p:sp>
      <p:sp>
        <p:nvSpPr>
          <p:cNvPr id="9" name="Line 5"/>
          <p:cNvSpPr>
            <a:spLocks noChangeShapeType="1"/>
          </p:cNvSpPr>
          <p:nvPr/>
        </p:nvSpPr>
        <p:spPr bwMode="auto">
          <a:xfrm flipH="1" flipV="1">
            <a:off x="6300192" y="4941171"/>
            <a:ext cx="1080120" cy="360040"/>
          </a:xfrm>
          <a:prstGeom prst="line">
            <a:avLst/>
          </a:prstGeom>
          <a:noFill/>
          <a:ln w="5715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Line 5"/>
          <p:cNvSpPr>
            <a:spLocks noChangeShapeType="1"/>
          </p:cNvSpPr>
          <p:nvPr/>
        </p:nvSpPr>
        <p:spPr bwMode="auto">
          <a:xfrm flipH="1" flipV="1">
            <a:off x="2699792" y="5093570"/>
            <a:ext cx="4680520" cy="207640"/>
          </a:xfrm>
          <a:prstGeom prst="line">
            <a:avLst/>
          </a:prstGeom>
          <a:noFill/>
          <a:ln w="5715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41728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5"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6" name="Text Box 5"/>
          <p:cNvSpPr txBox="1">
            <a:spLocks noGrp="1" noChangeArrowheads="1"/>
          </p:cNvSpPr>
          <p:nvPr>
            <p:ph idx="1"/>
          </p:nvPr>
        </p:nvSpPr>
        <p:spPr bwMode="auto">
          <a:xfrm>
            <a:off x="467544" y="1916832"/>
            <a:ext cx="8229601"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marL="0" indent="0" eaLnBrk="1" hangingPunct="1">
              <a:spcBef>
                <a:spcPct val="50000"/>
              </a:spcBef>
              <a:buNone/>
            </a:pPr>
            <a:r>
              <a:rPr lang="de-DE" altLang="de-DE" sz="2800" b="1" dirty="0" smtClean="0">
                <a:solidFill>
                  <a:schemeClr val="accent2"/>
                </a:solidFill>
              </a:rPr>
              <a:t>Vorgang aus September 2015 (hoch aktuell):</a:t>
            </a:r>
          </a:p>
          <a:p>
            <a:pPr eaLnBrk="1" hangingPunct="1">
              <a:spcBef>
                <a:spcPct val="50000"/>
              </a:spcBef>
              <a:buFont typeface="Arial" charset="0"/>
              <a:buChar char="•"/>
            </a:pPr>
            <a:r>
              <a:rPr lang="de-DE" altLang="de-DE" sz="2000" b="1" dirty="0" smtClean="0">
                <a:solidFill>
                  <a:schemeClr val="accent2"/>
                </a:solidFill>
              </a:rPr>
              <a:t>Brennwertkessel mit ca. 320 kW</a:t>
            </a:r>
          </a:p>
          <a:p>
            <a:pPr eaLnBrk="1" hangingPunct="1">
              <a:spcBef>
                <a:spcPct val="50000"/>
              </a:spcBef>
              <a:buFont typeface="Arial" charset="0"/>
              <a:buChar char="•"/>
            </a:pPr>
            <a:r>
              <a:rPr lang="de-DE" altLang="de-DE" sz="2000" b="1" dirty="0" smtClean="0">
                <a:solidFill>
                  <a:schemeClr val="accent2"/>
                </a:solidFill>
              </a:rPr>
              <a:t>Abgasanlage in Edelstahl – Gesamtlänge ca. 20,00 m</a:t>
            </a:r>
          </a:p>
          <a:p>
            <a:pPr eaLnBrk="1" hangingPunct="1">
              <a:spcBef>
                <a:spcPct val="50000"/>
              </a:spcBef>
              <a:buFont typeface="Arial" charset="0"/>
              <a:buChar char="•"/>
            </a:pPr>
            <a:r>
              <a:rPr lang="de-DE" altLang="de-DE" sz="2000" b="1" dirty="0" smtClean="0">
                <a:solidFill>
                  <a:schemeClr val="accent2"/>
                </a:solidFill>
              </a:rPr>
              <a:t>Durchmesser der Abgasanlage: 200 mm</a:t>
            </a:r>
          </a:p>
          <a:p>
            <a:pPr marL="0" indent="0" eaLnBrk="1" hangingPunct="1">
              <a:spcBef>
                <a:spcPct val="50000"/>
              </a:spcBef>
              <a:buNone/>
            </a:pPr>
            <a:endParaRPr lang="de-DE" altLang="de-DE" sz="2000" b="1" dirty="0" smtClean="0">
              <a:solidFill>
                <a:schemeClr val="accent2"/>
              </a:solidFill>
              <a:sym typeface="Wingdings" panose="05000000000000000000" pitchFamily="2" charset="2"/>
            </a:endParaRPr>
          </a:p>
          <a:p>
            <a:pPr marL="0" indent="0" eaLnBrk="1" hangingPunct="1">
              <a:spcBef>
                <a:spcPct val="50000"/>
              </a:spcBef>
              <a:buNone/>
            </a:pPr>
            <a:r>
              <a:rPr lang="de-DE" altLang="de-DE" sz="2000" b="1" dirty="0" smtClean="0">
                <a:solidFill>
                  <a:schemeClr val="accent2"/>
                </a:solidFill>
                <a:sym typeface="Wingdings" panose="05000000000000000000" pitchFamily="2" charset="2"/>
              </a:rPr>
              <a:t>Unkontrollierbarer Vorgang – die Ursache ist noch nicht geklärt</a:t>
            </a:r>
          </a:p>
          <a:p>
            <a:pPr marL="0" indent="0" eaLnBrk="1" hangingPunct="1">
              <a:spcBef>
                <a:spcPct val="50000"/>
              </a:spcBef>
              <a:buNone/>
            </a:pPr>
            <a:r>
              <a:rPr lang="de-DE" altLang="de-DE" sz="2000" b="1" dirty="0" smtClean="0">
                <a:solidFill>
                  <a:schemeClr val="accent2"/>
                </a:solidFill>
                <a:sym typeface="Wingdings" panose="05000000000000000000" pitchFamily="2" charset="2"/>
              </a:rPr>
              <a:t>(eventuell Stromausfall oder „Ausfall der Gasversorgung“ oder …)</a:t>
            </a:r>
          </a:p>
          <a:p>
            <a:pPr marL="0" indent="0" eaLnBrk="1" hangingPunct="1">
              <a:spcBef>
                <a:spcPct val="50000"/>
              </a:spcBef>
              <a:buNone/>
            </a:pPr>
            <a:endParaRPr lang="de-DE" altLang="de-DE" sz="2000" b="1" dirty="0" smtClean="0">
              <a:solidFill>
                <a:schemeClr val="accent2"/>
              </a:solidFill>
              <a:sym typeface="Wingdings" panose="05000000000000000000" pitchFamily="2" charset="2"/>
            </a:endParaRPr>
          </a:p>
        </p:txBody>
      </p:sp>
    </p:spTree>
    <p:extLst>
      <p:ext uri="{BB962C8B-B14F-4D97-AF65-F5344CB8AC3E}">
        <p14:creationId xmlns:p14="http://schemas.microsoft.com/office/powerpoint/2010/main" val="394314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772825"/>
            <a:ext cx="2480973" cy="3634221"/>
          </a:xfrm>
        </p:spPr>
      </p:pic>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5" name="Inhaltsplatzhalt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6" name="Rechteck 5"/>
          <p:cNvSpPr/>
          <p:nvPr/>
        </p:nvSpPr>
        <p:spPr>
          <a:xfrm>
            <a:off x="3878572" y="3244334"/>
            <a:ext cx="4583306" cy="923330"/>
          </a:xfrm>
          <a:prstGeom prst="rect">
            <a:avLst/>
          </a:prstGeom>
        </p:spPr>
        <p:txBody>
          <a:bodyPr wrap="none">
            <a:spAutoFit/>
          </a:bodyPr>
          <a:lstStyle/>
          <a:p>
            <a:r>
              <a:rPr lang="de-DE" altLang="de-DE" b="1" i="1" dirty="0" smtClean="0">
                <a:solidFill>
                  <a:srgbClr val="C0504D"/>
                </a:solidFill>
                <a:latin typeface="Futura Condensed"/>
              </a:rPr>
              <a:t>… der Kessel geht auf Störung, weil die </a:t>
            </a:r>
          </a:p>
          <a:p>
            <a:r>
              <a:rPr lang="de-DE" altLang="de-DE" b="1" i="1" dirty="0" smtClean="0">
                <a:solidFill>
                  <a:srgbClr val="C0504D"/>
                </a:solidFill>
                <a:latin typeface="Futura Condensed"/>
              </a:rPr>
              <a:t>Abgase nicht mehr abgeführt werden </a:t>
            </a:r>
          </a:p>
          <a:p>
            <a:r>
              <a:rPr lang="de-DE" b="1" i="1" dirty="0">
                <a:solidFill>
                  <a:srgbClr val="C0504D"/>
                </a:solidFill>
                <a:latin typeface="Futura Condensed"/>
              </a:rPr>
              <a:t>k</a:t>
            </a:r>
            <a:r>
              <a:rPr lang="de-DE" b="1" i="1" dirty="0" smtClean="0">
                <a:solidFill>
                  <a:srgbClr val="C0504D"/>
                </a:solidFill>
                <a:latin typeface="Futura Condensed"/>
              </a:rPr>
              <a:t>önnen.</a:t>
            </a:r>
            <a:endParaRPr lang="de-DE" i="1" dirty="0">
              <a:solidFill>
                <a:prstClr val="black"/>
              </a:solidFill>
              <a:latin typeface="Futura Condensed"/>
            </a:endParaRPr>
          </a:p>
        </p:txBody>
      </p:sp>
      <p:cxnSp>
        <p:nvCxnSpPr>
          <p:cNvPr id="8" name="Gerade Verbindung mit Pfeil 7"/>
          <p:cNvCxnSpPr>
            <a:stCxn id="6" idx="1"/>
          </p:cNvCxnSpPr>
          <p:nvPr/>
        </p:nvCxnSpPr>
        <p:spPr>
          <a:xfrm flipH="1">
            <a:off x="2987826" y="3705999"/>
            <a:ext cx="89074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113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7"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5" name="Text Box 7"/>
          <p:cNvSpPr txBox="1">
            <a:spLocks noGrp="1" noChangeArrowheads="1"/>
          </p:cNvSpPr>
          <p:nvPr>
            <p:ph idx="1"/>
          </p:nvPr>
        </p:nvSpPr>
        <p:spPr bwMode="auto">
          <a:xfrm>
            <a:off x="467544" y="2060851"/>
            <a:ext cx="8229601"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Futura Condensed" charset="0"/>
              </a:defRPr>
            </a:lvl1pPr>
            <a:lvl2pPr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eaLnBrk="1" hangingPunct="1">
              <a:spcBef>
                <a:spcPct val="50000"/>
              </a:spcBef>
            </a:pPr>
            <a:r>
              <a:rPr lang="de-DE" altLang="de-DE" sz="2000" b="1" u="sng" dirty="0">
                <a:solidFill>
                  <a:schemeClr val="accent2"/>
                </a:solidFill>
              </a:rPr>
              <a:t>Energiesparpotential</a:t>
            </a:r>
          </a:p>
          <a:p>
            <a:pPr eaLnBrk="1" hangingPunct="1">
              <a:spcBef>
                <a:spcPct val="50000"/>
              </a:spcBef>
              <a:buFontTx/>
              <a:buChar char="•"/>
            </a:pPr>
            <a:r>
              <a:rPr lang="de-DE" altLang="de-DE" sz="1600" b="1" dirty="0" smtClean="0">
                <a:solidFill>
                  <a:schemeClr val="accent2"/>
                </a:solidFill>
              </a:rPr>
              <a:t> </a:t>
            </a:r>
            <a:r>
              <a:rPr lang="de-DE" altLang="de-DE" sz="1600" b="1" dirty="0">
                <a:solidFill>
                  <a:schemeClr val="accent2"/>
                </a:solidFill>
              </a:rPr>
              <a:t>Konstanter Unterdruck </a:t>
            </a:r>
          </a:p>
          <a:p>
            <a:pPr lvl="1" eaLnBrk="1" hangingPunct="1">
              <a:spcBef>
                <a:spcPct val="50000"/>
              </a:spcBef>
              <a:buFontTx/>
              <a:buChar char="•"/>
            </a:pPr>
            <a:r>
              <a:rPr lang="de-DE" altLang="de-DE" sz="1600" b="1" dirty="0">
                <a:solidFill>
                  <a:schemeClr val="accent2"/>
                </a:solidFill>
              </a:rPr>
              <a:t> reduziert die Abgasemission (gleichmäßiger Abbrand)</a:t>
            </a:r>
          </a:p>
          <a:p>
            <a:pPr lvl="1" eaLnBrk="1" hangingPunct="1">
              <a:spcBef>
                <a:spcPct val="50000"/>
              </a:spcBef>
              <a:buFontTx/>
              <a:buChar char="•"/>
            </a:pPr>
            <a:r>
              <a:rPr lang="de-DE" altLang="de-DE" sz="1600" b="1" dirty="0">
                <a:solidFill>
                  <a:schemeClr val="accent2"/>
                </a:solidFill>
              </a:rPr>
              <a:t> verringert die  Verschmutzung</a:t>
            </a:r>
          </a:p>
          <a:p>
            <a:pPr lvl="1" eaLnBrk="1" hangingPunct="1">
              <a:spcBef>
                <a:spcPct val="50000"/>
              </a:spcBef>
              <a:buFontTx/>
              <a:buChar char="•"/>
            </a:pPr>
            <a:r>
              <a:rPr lang="de-DE" altLang="de-DE" sz="1600" b="1" dirty="0">
                <a:solidFill>
                  <a:schemeClr val="accent2"/>
                </a:solidFill>
              </a:rPr>
              <a:t> spart Brennstoff  	</a:t>
            </a:r>
          </a:p>
          <a:p>
            <a:pPr eaLnBrk="1" hangingPunct="1">
              <a:spcBef>
                <a:spcPct val="50000"/>
              </a:spcBef>
              <a:buFontTx/>
              <a:buChar char="•"/>
            </a:pPr>
            <a:r>
              <a:rPr lang="de-DE" altLang="de-DE" sz="1600" b="1" dirty="0">
                <a:solidFill>
                  <a:schemeClr val="accent2"/>
                </a:solidFill>
              </a:rPr>
              <a:t> sehr kurze Amortisationszeiten</a:t>
            </a:r>
          </a:p>
          <a:p>
            <a:pPr eaLnBrk="1" hangingPunct="1">
              <a:spcBef>
                <a:spcPct val="50000"/>
              </a:spcBef>
              <a:buFontTx/>
              <a:buChar char="•"/>
            </a:pPr>
            <a:r>
              <a:rPr lang="de-DE" altLang="de-DE" sz="1600" b="1" dirty="0" smtClean="0">
                <a:solidFill>
                  <a:schemeClr val="accent2"/>
                </a:solidFill>
              </a:rPr>
              <a:t>Zugbegrenzer sollten wartungsarm  </a:t>
            </a:r>
            <a:r>
              <a:rPr lang="de-DE" altLang="de-DE" sz="1600" b="1" dirty="0">
                <a:solidFill>
                  <a:schemeClr val="accent2"/>
                </a:solidFill>
              </a:rPr>
              <a:t>und </a:t>
            </a:r>
            <a:r>
              <a:rPr lang="de-DE" altLang="de-DE" sz="1600" b="1" dirty="0" smtClean="0">
                <a:solidFill>
                  <a:schemeClr val="accent2"/>
                </a:solidFill>
              </a:rPr>
              <a:t>preiswert sein</a:t>
            </a:r>
            <a:endParaRPr lang="de-DE" altLang="de-DE" sz="1600" b="1" dirty="0">
              <a:solidFill>
                <a:schemeClr val="accent2"/>
              </a:solidFill>
            </a:endParaRPr>
          </a:p>
        </p:txBody>
      </p:sp>
      <p:sp>
        <p:nvSpPr>
          <p:cNvPr id="6" name="Rechteck 5"/>
          <p:cNvSpPr/>
          <p:nvPr/>
        </p:nvSpPr>
        <p:spPr>
          <a:xfrm>
            <a:off x="2627799" y="1556792"/>
            <a:ext cx="4070153" cy="400110"/>
          </a:xfrm>
          <a:prstGeom prst="rect">
            <a:avLst/>
          </a:prstGeom>
        </p:spPr>
        <p:txBody>
          <a:bodyPr wrap="none">
            <a:spAutoFit/>
          </a:bodyPr>
          <a:lstStyle/>
          <a:p>
            <a:r>
              <a:rPr lang="de-DE" altLang="de-DE" sz="2000" b="1" i="1" dirty="0"/>
              <a:t>Nebenluftvorrichtung nach DIN 4795</a:t>
            </a:r>
            <a:endParaRPr lang="de-DE" sz="2000" dirty="0"/>
          </a:p>
        </p:txBody>
      </p:sp>
      <p:pic>
        <p:nvPicPr>
          <p:cNvPr id="9" name="Picture 6" descr="04_zugbegren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157" y="2708920"/>
            <a:ext cx="1874839"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werfen_sie_kein_geld_kl"/>
          <p:cNvPicPr>
            <a:picLocks noChangeAspect="1" noChangeArrowheads="1"/>
          </p:cNvPicPr>
          <p:nvPr/>
        </p:nvPicPr>
        <p:blipFill>
          <a:blip r:embed="rId4">
            <a:extLst>
              <a:ext uri="{28A0092B-C50C-407E-A947-70E740481C1C}">
                <a14:useLocalDpi xmlns:a14="http://schemas.microsoft.com/office/drawing/2010/main" val="0"/>
              </a:ext>
            </a:extLst>
          </a:blip>
          <a:srcRect l="16788" t="26129" r="10625" b="25246"/>
          <a:stretch>
            <a:fillRect/>
          </a:stretch>
        </p:blipFill>
        <p:spPr bwMode="auto">
          <a:xfrm>
            <a:off x="6532482" y="4509121"/>
            <a:ext cx="2089717" cy="198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441796" y="5445224"/>
            <a:ext cx="43719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eaLnBrk="1" hangingPunct="1">
              <a:spcBef>
                <a:spcPct val="50000"/>
              </a:spcBef>
            </a:pPr>
            <a:r>
              <a:rPr lang="de-DE" altLang="de-DE" sz="2000" b="1" dirty="0">
                <a:solidFill>
                  <a:schemeClr val="accent2"/>
                </a:solidFill>
              </a:rPr>
              <a:t>... werfen Sie kein Geld zum SCHORNSTEIN raus ...</a:t>
            </a:r>
          </a:p>
        </p:txBody>
      </p:sp>
      <p:sp>
        <p:nvSpPr>
          <p:cNvPr id="12" name="Line 5"/>
          <p:cNvSpPr>
            <a:spLocks noChangeShapeType="1"/>
          </p:cNvSpPr>
          <p:nvPr/>
        </p:nvSpPr>
        <p:spPr bwMode="auto">
          <a:xfrm flipV="1">
            <a:off x="4067961" y="5799166"/>
            <a:ext cx="2232247" cy="78105"/>
          </a:xfrm>
          <a:prstGeom prst="line">
            <a:avLst/>
          </a:prstGeom>
          <a:noFill/>
          <a:ln w="5715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174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amond(in)">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amond(in)">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 calcmode="lin" valueType="num">
                                      <p:cBhvr additive="base">
                                        <p:cTn id="5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0-#ppt_w/2"/>
                                          </p:val>
                                        </p:tav>
                                        <p:tav tm="100000">
                                          <p:val>
                                            <p:strVal val="#ppt_x"/>
                                          </p:val>
                                        </p:tav>
                                      </p:tavLst>
                                    </p:anim>
                                    <p:anim calcmode="lin" valueType="num">
                                      <p:cBhvr additive="base">
                                        <p:cTn id="6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59" y="1484786"/>
            <a:ext cx="2128308" cy="4525963"/>
          </a:xfrm>
        </p:spPr>
      </p:pic>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5" name="Inhaltsplatzhalt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4205" y="1484784"/>
            <a:ext cx="2028222" cy="4464496"/>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7613" y="1484784"/>
            <a:ext cx="2489448" cy="4464496"/>
          </a:xfrm>
          <a:prstGeom prst="rect">
            <a:avLst/>
          </a:prstGeom>
        </p:spPr>
      </p:pic>
    </p:spTree>
    <p:extLst>
      <p:ext uri="{BB962C8B-B14F-4D97-AF65-F5344CB8AC3E}">
        <p14:creationId xmlns:p14="http://schemas.microsoft.com/office/powerpoint/2010/main" val="3284162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7"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6" name="Text Box 5"/>
          <p:cNvSpPr txBox="1">
            <a:spLocks noChangeArrowheads="1"/>
          </p:cNvSpPr>
          <p:nvPr/>
        </p:nvSpPr>
        <p:spPr bwMode="auto">
          <a:xfrm>
            <a:off x="5148065" y="2492896"/>
            <a:ext cx="306196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eaLnBrk="1" hangingPunct="1">
              <a:spcBef>
                <a:spcPct val="50000"/>
              </a:spcBef>
            </a:pPr>
            <a:r>
              <a:rPr lang="de-DE" altLang="de-DE" sz="2400" b="1" dirty="0" smtClean="0">
                <a:solidFill>
                  <a:srgbClr val="C0504D"/>
                </a:solidFill>
              </a:rPr>
              <a:t>Hier wurde jetzt eine </a:t>
            </a:r>
          </a:p>
          <a:p>
            <a:pPr eaLnBrk="1" hangingPunct="1">
              <a:spcBef>
                <a:spcPct val="50000"/>
              </a:spcBef>
            </a:pPr>
            <a:r>
              <a:rPr lang="de-DE" altLang="de-DE" sz="2400" b="1" dirty="0" smtClean="0">
                <a:solidFill>
                  <a:srgbClr val="C0504D"/>
                </a:solidFill>
              </a:rPr>
              <a:t>Implosionsklappe IK250 </a:t>
            </a:r>
          </a:p>
          <a:p>
            <a:pPr eaLnBrk="1" hangingPunct="1">
              <a:spcBef>
                <a:spcPct val="50000"/>
              </a:spcBef>
            </a:pPr>
            <a:r>
              <a:rPr lang="de-DE" altLang="de-DE" sz="2400" b="1" dirty="0" smtClean="0">
                <a:solidFill>
                  <a:srgbClr val="C0504D"/>
                </a:solidFill>
              </a:rPr>
              <a:t>nachgerüstet</a:t>
            </a:r>
            <a:endParaRPr lang="de-DE" altLang="de-DE" sz="2400" b="1" dirty="0">
              <a:solidFill>
                <a:srgbClr val="C0504D"/>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6200000">
            <a:off x="53230" y="1566400"/>
            <a:ext cx="5013219" cy="418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378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5"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9" name="Text Box 4"/>
          <p:cNvSpPr txBox="1">
            <a:spLocks noGrp="1" noChangeArrowheads="1"/>
          </p:cNvSpPr>
          <p:nvPr>
            <p:ph idx="1"/>
          </p:nvPr>
        </p:nvSpPr>
        <p:spPr bwMode="auto">
          <a:xfrm>
            <a:off x="1835697" y="2420897"/>
            <a:ext cx="49685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marL="0" indent="0" algn="ctr" eaLnBrk="1" hangingPunct="1">
              <a:spcBef>
                <a:spcPct val="50000"/>
              </a:spcBef>
              <a:buNone/>
            </a:pPr>
            <a:r>
              <a:rPr lang="de-DE" altLang="de-DE" sz="4400" b="1" dirty="0" smtClean="0">
                <a:solidFill>
                  <a:schemeClr val="accent2"/>
                </a:solidFill>
              </a:rPr>
              <a:t>Vielen Dank </a:t>
            </a:r>
          </a:p>
          <a:p>
            <a:pPr marL="0" indent="0" algn="ctr" eaLnBrk="1" hangingPunct="1">
              <a:spcBef>
                <a:spcPct val="50000"/>
              </a:spcBef>
              <a:buNone/>
            </a:pPr>
            <a:r>
              <a:rPr lang="de-DE" altLang="de-DE" sz="4400" b="1" dirty="0" smtClean="0">
                <a:solidFill>
                  <a:schemeClr val="accent2"/>
                </a:solidFill>
              </a:rPr>
              <a:t>für Ihre </a:t>
            </a:r>
          </a:p>
          <a:p>
            <a:pPr marL="0" indent="0" algn="ctr" eaLnBrk="1" hangingPunct="1">
              <a:spcBef>
                <a:spcPct val="50000"/>
              </a:spcBef>
              <a:buNone/>
            </a:pPr>
            <a:r>
              <a:rPr lang="de-DE" altLang="de-DE" sz="4400" b="1" dirty="0" smtClean="0">
                <a:solidFill>
                  <a:schemeClr val="accent2"/>
                </a:solidFill>
              </a:rPr>
              <a:t>Aufmerksamkeit !</a:t>
            </a:r>
            <a:endParaRPr lang="de-DE" altLang="de-DE" sz="4400" b="1" dirty="0">
              <a:solidFill>
                <a:schemeClr val="accent2"/>
              </a:solidFill>
            </a:endParaRPr>
          </a:p>
        </p:txBody>
      </p:sp>
    </p:spTree>
    <p:extLst>
      <p:ext uri="{BB962C8B-B14F-4D97-AF65-F5344CB8AC3E}">
        <p14:creationId xmlns:p14="http://schemas.microsoft.com/office/powerpoint/2010/main" val="3897930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7"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5" name="Rechteck 2"/>
          <p:cNvSpPr>
            <a:spLocks noGrp="1" noChangeArrowheads="1"/>
          </p:cNvSpPr>
          <p:nvPr>
            <p:ph idx="1"/>
          </p:nvPr>
        </p:nvSpPr>
        <p:spPr bwMode="auto">
          <a:xfrm>
            <a:off x="467544" y="2073042"/>
            <a:ext cx="82296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marL="0" indent="0" eaLnBrk="1" hangingPunct="1">
              <a:lnSpc>
                <a:spcPct val="100000"/>
              </a:lnSpc>
              <a:buNone/>
            </a:pPr>
            <a:r>
              <a:rPr lang="de-DE" altLang="de-DE" sz="2000" b="1" dirty="0" smtClean="0">
                <a:solidFill>
                  <a:schemeClr val="accent2"/>
                </a:solidFill>
              </a:rPr>
              <a:t>Ein </a:t>
            </a:r>
            <a:r>
              <a:rPr lang="de-DE" altLang="de-DE" sz="2000" b="1" dirty="0">
                <a:solidFill>
                  <a:schemeClr val="accent2"/>
                </a:solidFill>
              </a:rPr>
              <a:t>absolut neues Produkt für die Abgasführung und Energieeinsparung</a:t>
            </a:r>
            <a:endParaRPr lang="de-DE" altLang="de-DE" sz="2000" i="0" dirty="0">
              <a:solidFill>
                <a:schemeClr val="accent2"/>
              </a:solidFill>
              <a:latin typeface="Arial" charset="0"/>
            </a:endParaRPr>
          </a:p>
        </p:txBody>
      </p:sp>
      <p:sp>
        <p:nvSpPr>
          <p:cNvPr id="6" name="Text Box 10"/>
          <p:cNvSpPr txBox="1">
            <a:spLocks noChangeArrowheads="1"/>
          </p:cNvSpPr>
          <p:nvPr/>
        </p:nvSpPr>
        <p:spPr bwMode="auto">
          <a:xfrm>
            <a:off x="467544" y="2780930"/>
            <a:ext cx="589121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eaLnBrk="1" hangingPunct="1">
              <a:spcBef>
                <a:spcPct val="50000"/>
              </a:spcBef>
              <a:buFontTx/>
              <a:buChar char="•"/>
            </a:pPr>
            <a:r>
              <a:rPr lang="de-DE" altLang="de-DE" sz="1600" b="1" dirty="0">
                <a:solidFill>
                  <a:schemeClr val="accent2"/>
                </a:solidFill>
              </a:rPr>
              <a:t> einsetzbar bei Edelstahlschornsteinen</a:t>
            </a:r>
          </a:p>
          <a:p>
            <a:pPr eaLnBrk="1" hangingPunct="1">
              <a:spcBef>
                <a:spcPct val="50000"/>
              </a:spcBef>
              <a:buFontTx/>
              <a:buChar char="•"/>
            </a:pPr>
            <a:r>
              <a:rPr lang="de-DE" altLang="de-DE" sz="1600" b="1" dirty="0">
                <a:solidFill>
                  <a:schemeClr val="accent2"/>
                </a:solidFill>
              </a:rPr>
              <a:t> außerhalb des Gebäudes – patentiert</a:t>
            </a:r>
          </a:p>
          <a:p>
            <a:pPr eaLnBrk="1" hangingPunct="1">
              <a:spcBef>
                <a:spcPct val="50000"/>
              </a:spcBef>
              <a:buFontTx/>
              <a:buChar char="•"/>
            </a:pPr>
            <a:r>
              <a:rPr lang="de-DE" altLang="de-DE" sz="1600" b="1" dirty="0">
                <a:solidFill>
                  <a:schemeClr val="accent2"/>
                </a:solidFill>
              </a:rPr>
              <a:t> unabhängig vom Raumluftverbund</a:t>
            </a:r>
          </a:p>
          <a:p>
            <a:pPr eaLnBrk="1" hangingPunct="1">
              <a:spcBef>
                <a:spcPct val="50000"/>
              </a:spcBef>
              <a:buFontTx/>
              <a:buChar char="•"/>
            </a:pPr>
            <a:r>
              <a:rPr lang="de-DE" altLang="de-DE" sz="1600" b="1" dirty="0">
                <a:solidFill>
                  <a:schemeClr val="accent2"/>
                </a:solidFill>
              </a:rPr>
              <a:t> Energie einsparend und Unterdruckstabilisierung</a:t>
            </a:r>
          </a:p>
        </p:txBody>
      </p:sp>
      <p:sp>
        <p:nvSpPr>
          <p:cNvPr id="9" name="Rechteck 8"/>
          <p:cNvSpPr/>
          <p:nvPr/>
        </p:nvSpPr>
        <p:spPr>
          <a:xfrm>
            <a:off x="2627799" y="1412776"/>
            <a:ext cx="4070153" cy="400110"/>
          </a:xfrm>
          <a:prstGeom prst="rect">
            <a:avLst/>
          </a:prstGeom>
        </p:spPr>
        <p:txBody>
          <a:bodyPr wrap="none">
            <a:spAutoFit/>
          </a:bodyPr>
          <a:lstStyle/>
          <a:p>
            <a:r>
              <a:rPr lang="de-DE" altLang="de-DE" sz="2000" b="1" i="1" dirty="0"/>
              <a:t>Nebenluftvorrichtung nach DIN 4795</a:t>
            </a:r>
            <a:endParaRPr lang="de-DE" sz="2000"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59" y="4365104"/>
            <a:ext cx="2085249" cy="18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9" y="4376620"/>
            <a:ext cx="1885316" cy="187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273" y="2570828"/>
            <a:ext cx="2904046" cy="36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472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7"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sp>
        <p:nvSpPr>
          <p:cNvPr id="5" name="Text Box 4"/>
          <p:cNvSpPr txBox="1">
            <a:spLocks noGrp="1" noChangeArrowheads="1"/>
          </p:cNvSpPr>
          <p:nvPr>
            <p:ph idx="1"/>
          </p:nvPr>
        </p:nvSpPr>
        <p:spPr bwMode="auto">
          <a:xfrm>
            <a:off x="457200" y="1962125"/>
            <a:ext cx="8229601"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marL="0" indent="0" eaLnBrk="1" hangingPunct="1">
              <a:spcBef>
                <a:spcPct val="50000"/>
              </a:spcBef>
              <a:buNone/>
            </a:pPr>
            <a:r>
              <a:rPr lang="de-DE" altLang="de-DE" sz="2400" b="1" dirty="0">
                <a:solidFill>
                  <a:schemeClr val="accent2"/>
                </a:solidFill>
              </a:rPr>
              <a:t>SICHERHEIT</a:t>
            </a:r>
          </a:p>
          <a:p>
            <a:pPr marL="0" indent="0" eaLnBrk="1" hangingPunct="1">
              <a:spcBef>
                <a:spcPct val="50000"/>
              </a:spcBef>
              <a:buNone/>
            </a:pPr>
            <a:r>
              <a:rPr lang="de-DE" altLang="de-DE" sz="2000" b="1" dirty="0">
                <a:solidFill>
                  <a:schemeClr val="accent2"/>
                </a:solidFill>
              </a:rPr>
              <a:t>Gerade bei den derzeitigen Temperaturen kann es bei einem schnellen Abschalten des Brenners (z. Bsp. Stromausfall) zu Druckstößen kommen (</a:t>
            </a:r>
            <a:r>
              <a:rPr lang="de-DE" altLang="de-DE" sz="2000" b="1" dirty="0" err="1">
                <a:solidFill>
                  <a:schemeClr val="accent2"/>
                </a:solidFill>
              </a:rPr>
              <a:t>Joukowski</a:t>
            </a:r>
            <a:r>
              <a:rPr lang="de-DE" altLang="de-DE" sz="2000" b="1" dirty="0">
                <a:solidFill>
                  <a:schemeClr val="accent2"/>
                </a:solidFill>
              </a:rPr>
              <a:t>-Schlag).</a:t>
            </a:r>
          </a:p>
        </p:txBody>
      </p:sp>
      <p:sp>
        <p:nvSpPr>
          <p:cNvPr id="6" name="Text Box 5"/>
          <p:cNvSpPr txBox="1">
            <a:spLocks noChangeArrowheads="1"/>
          </p:cNvSpPr>
          <p:nvPr/>
        </p:nvSpPr>
        <p:spPr bwMode="auto">
          <a:xfrm>
            <a:off x="467544" y="3591014"/>
            <a:ext cx="849694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eaLnBrk="1" hangingPunct="1">
              <a:spcBef>
                <a:spcPct val="50000"/>
              </a:spcBef>
            </a:pPr>
            <a:r>
              <a:rPr lang="de-DE" altLang="de-DE" sz="2000" b="1" dirty="0">
                <a:solidFill>
                  <a:schemeClr val="accent2"/>
                </a:solidFill>
              </a:rPr>
              <a:t>Der sog. </a:t>
            </a:r>
            <a:r>
              <a:rPr lang="de-DE" altLang="de-DE" sz="2000" b="1" dirty="0" err="1">
                <a:solidFill>
                  <a:schemeClr val="accent2"/>
                </a:solidFill>
              </a:rPr>
              <a:t>Joukowski-Druckstoss</a:t>
            </a:r>
            <a:r>
              <a:rPr lang="de-DE" altLang="de-DE" sz="2000" b="1" dirty="0">
                <a:solidFill>
                  <a:schemeClr val="accent2"/>
                </a:solidFill>
              </a:rPr>
              <a:t> wird oft als Ammenmärchen oder als unwahrscheinlich abgetan. In der Praxis gibt es jedoch jedes Jahr mehrere Fälle, die bekannt werden. Oft wird dann nach Schadensfall die Abgasanlage einfach erneuert oder gegen ein dickwandigeres System getauscht.</a:t>
            </a:r>
          </a:p>
          <a:p>
            <a:pPr eaLnBrk="1" hangingPunct="1">
              <a:spcBef>
                <a:spcPct val="50000"/>
              </a:spcBef>
            </a:pPr>
            <a:r>
              <a:rPr lang="de-DE" altLang="de-DE" sz="2000" b="1" dirty="0" smtClean="0">
                <a:solidFill>
                  <a:schemeClr val="accent2"/>
                </a:solidFill>
              </a:rPr>
              <a:t>Damit </a:t>
            </a:r>
            <a:r>
              <a:rPr lang="de-DE" altLang="de-DE" sz="2000" b="1" dirty="0">
                <a:solidFill>
                  <a:schemeClr val="accent2"/>
                </a:solidFill>
              </a:rPr>
              <a:t>werden die Symptome aber nicht die Ursachen bekämpft.</a:t>
            </a:r>
          </a:p>
          <a:p>
            <a:pPr eaLnBrk="1" hangingPunct="1">
              <a:spcBef>
                <a:spcPct val="50000"/>
              </a:spcBef>
            </a:pPr>
            <a:r>
              <a:rPr lang="de-DE" altLang="de-DE" sz="2000" b="1" dirty="0">
                <a:solidFill>
                  <a:schemeClr val="accent2"/>
                </a:solidFill>
              </a:rPr>
              <a:t>Der viel zu hohe Unterdruck und somit ein schlechter Jahresnutzungsgrad wird billigend in Kauf genommen.</a:t>
            </a:r>
          </a:p>
        </p:txBody>
      </p:sp>
      <p:sp>
        <p:nvSpPr>
          <p:cNvPr id="9" name="Rechteck 8"/>
          <p:cNvSpPr/>
          <p:nvPr/>
        </p:nvSpPr>
        <p:spPr>
          <a:xfrm>
            <a:off x="2627799" y="1412776"/>
            <a:ext cx="4070153" cy="400110"/>
          </a:xfrm>
          <a:prstGeom prst="rect">
            <a:avLst/>
          </a:prstGeom>
        </p:spPr>
        <p:txBody>
          <a:bodyPr wrap="none">
            <a:spAutoFit/>
          </a:bodyPr>
          <a:lstStyle/>
          <a:p>
            <a:r>
              <a:rPr lang="de-DE" altLang="de-DE" sz="2000" b="1" i="1" dirty="0"/>
              <a:t>Nebenluftvorrichtung nach DIN 4795</a:t>
            </a:r>
            <a:endParaRPr lang="de-DE" sz="2000" dirty="0"/>
          </a:p>
        </p:txBody>
      </p:sp>
    </p:spTree>
    <p:extLst>
      <p:ext uri="{BB962C8B-B14F-4D97-AF65-F5344CB8AC3E}">
        <p14:creationId xmlns:p14="http://schemas.microsoft.com/office/powerpoint/2010/main" val="12174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000" b="1" dirty="0" smtClean="0"/>
              <a:t>Fachverband Abgasanlagen- und Hausschornsteinbau e. V. </a:t>
            </a:r>
            <a:endParaRPr lang="de-DE" sz="2000" b="1" dirty="0"/>
          </a:p>
        </p:txBody>
      </p:sp>
      <p:pic>
        <p:nvPicPr>
          <p:cNvPr id="7"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311" y="332656"/>
            <a:ext cx="898483" cy="893290"/>
          </a:xfrm>
          <a:prstGeom prst="rect">
            <a:avLst/>
          </a:prstGeom>
        </p:spPr>
      </p:pic>
      <p:pic>
        <p:nvPicPr>
          <p:cNvPr id="5" name="Picture 4" descr="neu 20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43" y="1600200"/>
            <a:ext cx="60346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372200" y="2852936"/>
            <a:ext cx="270192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Futura Condensed" charset="0"/>
              </a:defRPr>
            </a:lvl1pPr>
            <a:lvl2pPr marL="742950" indent="-285750" eaLnBrk="0" hangingPunct="0">
              <a:defRPr i="1">
                <a:solidFill>
                  <a:schemeClr val="tx1"/>
                </a:solidFill>
                <a:latin typeface="Futura Condensed" charset="0"/>
              </a:defRPr>
            </a:lvl2pPr>
            <a:lvl3pPr marL="1143000" indent="-228600" eaLnBrk="0" hangingPunct="0">
              <a:defRPr i="1">
                <a:solidFill>
                  <a:schemeClr val="tx1"/>
                </a:solidFill>
                <a:latin typeface="Futura Condensed" charset="0"/>
              </a:defRPr>
            </a:lvl3pPr>
            <a:lvl4pPr marL="1600200" indent="-228600" eaLnBrk="0" hangingPunct="0">
              <a:defRPr i="1">
                <a:solidFill>
                  <a:schemeClr val="tx1"/>
                </a:solidFill>
                <a:latin typeface="Futura Condensed" charset="0"/>
              </a:defRPr>
            </a:lvl4pPr>
            <a:lvl5pPr marL="2057400" indent="-228600" eaLnBrk="0" hangingPunct="0">
              <a:defRPr i="1">
                <a:solidFill>
                  <a:schemeClr val="tx1"/>
                </a:solidFill>
                <a:latin typeface="Futura Condensed" charset="0"/>
              </a:defRPr>
            </a:lvl5pPr>
            <a:lvl6pPr marL="2514600" indent="-228600" eaLnBrk="0" fontAlgn="base" hangingPunct="0">
              <a:lnSpc>
                <a:spcPct val="95000"/>
              </a:lnSpc>
              <a:spcBef>
                <a:spcPct val="0"/>
              </a:spcBef>
              <a:spcAft>
                <a:spcPct val="0"/>
              </a:spcAft>
              <a:defRPr i="1">
                <a:solidFill>
                  <a:schemeClr val="tx1"/>
                </a:solidFill>
                <a:latin typeface="Futura Condensed" charset="0"/>
              </a:defRPr>
            </a:lvl6pPr>
            <a:lvl7pPr marL="2971800" indent="-228600" eaLnBrk="0" fontAlgn="base" hangingPunct="0">
              <a:lnSpc>
                <a:spcPct val="95000"/>
              </a:lnSpc>
              <a:spcBef>
                <a:spcPct val="0"/>
              </a:spcBef>
              <a:spcAft>
                <a:spcPct val="0"/>
              </a:spcAft>
              <a:defRPr i="1">
                <a:solidFill>
                  <a:schemeClr val="tx1"/>
                </a:solidFill>
                <a:latin typeface="Futura Condensed" charset="0"/>
              </a:defRPr>
            </a:lvl7pPr>
            <a:lvl8pPr marL="3429000" indent="-228600" eaLnBrk="0" fontAlgn="base" hangingPunct="0">
              <a:lnSpc>
                <a:spcPct val="95000"/>
              </a:lnSpc>
              <a:spcBef>
                <a:spcPct val="0"/>
              </a:spcBef>
              <a:spcAft>
                <a:spcPct val="0"/>
              </a:spcAft>
              <a:defRPr i="1">
                <a:solidFill>
                  <a:schemeClr val="tx1"/>
                </a:solidFill>
                <a:latin typeface="Futura Condensed" charset="0"/>
              </a:defRPr>
            </a:lvl8pPr>
            <a:lvl9pPr marL="3886200" indent="-228600" eaLnBrk="0" fontAlgn="base" hangingPunct="0">
              <a:lnSpc>
                <a:spcPct val="95000"/>
              </a:lnSpc>
              <a:spcBef>
                <a:spcPct val="0"/>
              </a:spcBef>
              <a:spcAft>
                <a:spcPct val="0"/>
              </a:spcAft>
              <a:defRPr i="1">
                <a:solidFill>
                  <a:schemeClr val="tx1"/>
                </a:solidFill>
                <a:latin typeface="Futura Condensed" charset="0"/>
              </a:defRPr>
            </a:lvl9pPr>
          </a:lstStyle>
          <a:p>
            <a:pPr eaLnBrk="1" hangingPunct="1">
              <a:spcBef>
                <a:spcPct val="50000"/>
              </a:spcBef>
            </a:pPr>
            <a:r>
              <a:rPr lang="de-DE" altLang="de-DE" sz="2400" b="1" dirty="0">
                <a:solidFill>
                  <a:schemeClr val="accent2"/>
                </a:solidFill>
              </a:rPr>
              <a:t>Das ist kein </a:t>
            </a:r>
          </a:p>
          <a:p>
            <a:pPr eaLnBrk="1" hangingPunct="1">
              <a:spcBef>
                <a:spcPct val="50000"/>
              </a:spcBef>
            </a:pPr>
            <a:r>
              <a:rPr lang="de-DE" altLang="de-DE" sz="2400" b="1" dirty="0">
                <a:solidFill>
                  <a:schemeClr val="accent2"/>
                </a:solidFill>
              </a:rPr>
              <a:t>Ammenmärchen</a:t>
            </a:r>
          </a:p>
          <a:p>
            <a:pPr eaLnBrk="1" hangingPunct="1">
              <a:spcBef>
                <a:spcPct val="50000"/>
              </a:spcBef>
            </a:pPr>
            <a:r>
              <a:rPr lang="de-DE" altLang="de-DE" sz="2400" b="1" dirty="0">
                <a:solidFill>
                  <a:schemeClr val="accent2"/>
                </a:solidFill>
              </a:rPr>
              <a:t>sondern </a:t>
            </a:r>
          </a:p>
          <a:p>
            <a:pPr eaLnBrk="1" hangingPunct="1">
              <a:spcBef>
                <a:spcPct val="50000"/>
              </a:spcBef>
            </a:pPr>
            <a:r>
              <a:rPr lang="de-DE" altLang="de-DE" sz="2400" b="1" dirty="0">
                <a:solidFill>
                  <a:schemeClr val="accent2"/>
                </a:solidFill>
              </a:rPr>
              <a:t>pure Realität</a:t>
            </a:r>
          </a:p>
        </p:txBody>
      </p:sp>
    </p:spTree>
    <p:extLst>
      <p:ext uri="{BB962C8B-B14F-4D97-AF65-F5344CB8AC3E}">
        <p14:creationId xmlns:p14="http://schemas.microsoft.com/office/powerpoint/2010/main" val="1217472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p:cNvSpPr txBox="1"/>
          <p:nvPr/>
        </p:nvSpPr>
        <p:spPr>
          <a:xfrm>
            <a:off x="1060553" y="6682139"/>
            <a:ext cx="105157" cy="123111"/>
          </a:xfrm>
          <a:prstGeom prst="rect">
            <a:avLst/>
          </a:prstGeom>
        </p:spPr>
        <p:txBody>
          <a:bodyPr vert="horz" wrap="none" lIns="0" tIns="0" rIns="0" bIns="0" rtlCol="0">
            <a:spAutoFit/>
          </a:bodyPr>
          <a:lstStyle/>
          <a:p>
            <a:r>
              <a:rPr sz="800" spc="10" dirty="0">
                <a:solidFill>
                  <a:prstClr val="black"/>
                </a:solidFill>
                <a:latin typeface="Times New Roman"/>
                <a:cs typeface="Times New Roman"/>
              </a:rPr>
              <a:t>98</a:t>
            </a:r>
            <a:endParaRPr sz="800">
              <a:solidFill>
                <a:prstClr val="black"/>
              </a:solidFill>
              <a:latin typeface="TimesNewRoman"/>
              <a:cs typeface="TimesNewRoman"/>
            </a:endParaRPr>
          </a:p>
        </p:txBody>
      </p:sp>
      <p:sp>
        <p:nvSpPr>
          <p:cNvPr id="3" name="text 1"/>
          <p:cNvSpPr txBox="1"/>
          <p:nvPr/>
        </p:nvSpPr>
        <p:spPr>
          <a:xfrm>
            <a:off x="133882" y="775071"/>
            <a:ext cx="4260141" cy="323165"/>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III/5 Methoden zur Vermeidung von Druckstößen und Kavitationsschlä</a:t>
            </a:r>
            <a:r>
              <a:rPr sz="1050" b="1" spc="10" dirty="0">
                <a:solidFill>
                  <a:prstClr val="black"/>
                </a:solidFill>
                <a:latin typeface="Times New Roman"/>
                <a:cs typeface="Times New Roman"/>
              </a:rPr>
              <a:t>-</a:t>
            </a:r>
            <a:endParaRPr sz="1050" dirty="0">
              <a:solidFill>
                <a:prstClr val="black"/>
              </a:solidFill>
              <a:latin typeface="TimesNewRoman,Bold"/>
              <a:cs typeface="TimesNewRoman,Bold"/>
            </a:endParaRPr>
          </a:p>
          <a:p>
            <a:pPr marL="317749"/>
            <a:r>
              <a:rPr sz="1050" b="1" spc="10" dirty="0">
                <a:solidFill>
                  <a:prstClr val="black"/>
                </a:solidFill>
                <a:latin typeface="Times New Roman"/>
                <a:cs typeface="Times New Roman"/>
              </a:rPr>
              <a:t>gen in Rohrleitungssystemen</a:t>
            </a:r>
            <a:endParaRPr sz="1050" dirty="0">
              <a:solidFill>
                <a:prstClr val="black"/>
              </a:solidFill>
              <a:latin typeface="TimesNewRoman,Bold"/>
              <a:cs typeface="TimesNewRoman,Bold"/>
            </a:endParaRPr>
          </a:p>
        </p:txBody>
      </p:sp>
      <p:sp>
        <p:nvSpPr>
          <p:cNvPr id="4" name="text 1"/>
          <p:cNvSpPr txBox="1"/>
          <p:nvPr/>
        </p:nvSpPr>
        <p:spPr>
          <a:xfrm>
            <a:off x="461447" y="476680"/>
            <a:ext cx="3993401" cy="276999"/>
          </a:xfrm>
          <a:prstGeom prst="rect">
            <a:avLst/>
          </a:prstGeom>
        </p:spPr>
        <p:txBody>
          <a:bodyPr vert="horz" wrap="none" lIns="0" tIns="0" rIns="0" bIns="0" rtlCol="0">
            <a:spAutoFit/>
          </a:bodyPr>
          <a:lstStyle/>
          <a:p>
            <a:pPr marL="6860"/>
            <a:r>
              <a:rPr sz="900" b="1" spc="10" dirty="0">
                <a:solidFill>
                  <a:prstClr val="black"/>
                </a:solidFill>
                <a:latin typeface="Times New Roman"/>
                <a:cs typeface="Times New Roman"/>
              </a:rPr>
              <a:t>Dr.-Ing. Andreas Dudlik, Dr. Stefan Schlüter, Prof. Dr.-Ing. Hans Fahlenkamp</a:t>
            </a:r>
            <a:endParaRPr sz="900" dirty="0">
              <a:solidFill>
                <a:prstClr val="black"/>
              </a:solidFill>
              <a:latin typeface="TimesNewRoman,Bold"/>
              <a:cs typeface="TimesNewRoman,Bold"/>
            </a:endParaRPr>
          </a:p>
          <a:p>
            <a:r>
              <a:rPr sz="900" b="1" spc="10" dirty="0">
                <a:solidFill>
                  <a:prstClr val="black"/>
                </a:solidFill>
                <a:latin typeface="Times New Roman"/>
                <a:cs typeface="Times New Roman"/>
              </a:rPr>
              <a:t>und Dipl.-Ing. </a:t>
            </a:r>
            <a:r>
              <a:rPr sz="900" b="1" spc="10" dirty="0">
                <a:solidFill>
                  <a:prstClr val="black"/>
                </a:solidFill>
                <a:latin typeface="Times New Roman"/>
                <a:cs typeface="Times New Roman"/>
              </a:rPr>
              <a:t>Jörg Alt</a:t>
            </a:r>
            <a:endParaRPr sz="900" dirty="0">
              <a:solidFill>
                <a:prstClr val="black"/>
              </a:solidFill>
              <a:latin typeface="TimesNewRoman,Bold"/>
              <a:cs typeface="TimesNewRoman,Bold"/>
            </a:endParaRPr>
          </a:p>
        </p:txBody>
      </p:sp>
      <p:sp>
        <p:nvSpPr>
          <p:cNvPr id="5" name="text 1"/>
          <p:cNvSpPr txBox="1"/>
          <p:nvPr/>
        </p:nvSpPr>
        <p:spPr>
          <a:xfrm>
            <a:off x="364848" y="1196761"/>
            <a:ext cx="748282" cy="161583"/>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Kurzfassung</a:t>
            </a:r>
            <a:endParaRPr sz="1050" dirty="0">
              <a:solidFill>
                <a:prstClr val="black"/>
              </a:solidFill>
              <a:latin typeface="TimesNewRoman,Bold"/>
              <a:cs typeface="TimesNewRoman,Bold"/>
            </a:endParaRPr>
          </a:p>
        </p:txBody>
      </p:sp>
      <p:sp>
        <p:nvSpPr>
          <p:cNvPr id="6" name="text 1"/>
          <p:cNvSpPr txBox="1"/>
          <p:nvPr/>
        </p:nvSpPr>
        <p:spPr>
          <a:xfrm>
            <a:off x="251520" y="1371643"/>
            <a:ext cx="5120954" cy="484748"/>
          </a:xfrm>
          <a:prstGeom prst="rect">
            <a:avLst/>
          </a:prstGeom>
        </p:spPr>
        <p:txBody>
          <a:bodyPr vert="horz" wrap="none" lIns="0" tIns="0" rIns="0" bIns="0" rtlCol="0">
            <a:spAutoFit/>
          </a:bodyPr>
          <a:lstStyle/>
          <a:p>
            <a:r>
              <a:rPr sz="1050" spc="10" dirty="0">
                <a:solidFill>
                  <a:prstClr val="black"/>
                </a:solidFill>
                <a:latin typeface="Times New Roman"/>
                <a:cs typeface="Times New Roman"/>
              </a:rPr>
              <a:t>In diesem Beitrag werden drei Methoden zur Vermeidung von Druckstößen und Kavitations</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schlägen in Rohrleitungssystemen vorgestellt und im Hinblick auf den Einsatz in der betrieb</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lichen Praxis diskutiert</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p:txBody>
      </p:sp>
      <p:sp>
        <p:nvSpPr>
          <p:cNvPr id="7" name="text 1"/>
          <p:cNvSpPr txBox="1"/>
          <p:nvPr/>
        </p:nvSpPr>
        <p:spPr>
          <a:xfrm>
            <a:off x="251520" y="1936140"/>
            <a:ext cx="4998804" cy="484748"/>
          </a:xfrm>
          <a:prstGeom prst="rect">
            <a:avLst/>
          </a:prstGeom>
        </p:spPr>
        <p:txBody>
          <a:bodyPr vert="horz" wrap="none" lIns="0" tIns="0" rIns="0" bIns="0" rtlCol="0">
            <a:spAutoFit/>
          </a:bodyPr>
          <a:lstStyle/>
          <a:p>
            <a:r>
              <a:rPr sz="1050" spc="10" dirty="0">
                <a:solidFill>
                  <a:prstClr val="black"/>
                </a:solidFill>
                <a:latin typeface="Times New Roman"/>
                <a:cs typeface="Times New Roman"/>
              </a:rPr>
              <a:t>1.</a:t>
            </a:r>
            <a:r>
              <a:rPr sz="1050" spc="10" dirty="0">
                <a:solidFill>
                  <a:prstClr val="black"/>
                </a:solidFill>
                <a:latin typeface="Arial"/>
                <a:cs typeface="Arial"/>
              </a:rPr>
              <a:t>  </a:t>
            </a:r>
            <a:r>
              <a:rPr sz="1050" spc="10" dirty="0">
                <a:solidFill>
                  <a:prstClr val="black"/>
                </a:solidFill>
                <a:latin typeface="Times New Roman"/>
                <a:cs typeface="Times New Roman"/>
              </a:rPr>
              <a:t>Die </a:t>
            </a:r>
            <a:r>
              <a:rPr sz="1050" i="1" spc="10" dirty="0">
                <a:solidFill>
                  <a:prstClr val="black"/>
                </a:solidFill>
                <a:latin typeface="Times New Roman"/>
                <a:cs typeface="Times New Roman"/>
              </a:rPr>
              <a:t>fest</a:t>
            </a:r>
            <a:r>
              <a:rPr sz="1050" spc="10" dirty="0">
                <a:solidFill>
                  <a:prstClr val="black"/>
                </a:solidFill>
                <a:latin typeface="Times New Roman"/>
                <a:cs typeface="Times New Roman"/>
              </a:rPr>
              <a:t> </a:t>
            </a:r>
            <a:r>
              <a:rPr sz="1050" i="1" spc="10" dirty="0">
                <a:solidFill>
                  <a:prstClr val="black"/>
                </a:solidFill>
                <a:latin typeface="Times New Roman"/>
                <a:cs typeface="Times New Roman"/>
              </a:rPr>
              <a:t>eingestellte</a:t>
            </a:r>
            <a:r>
              <a:rPr sz="1050" spc="10" dirty="0">
                <a:solidFill>
                  <a:prstClr val="black"/>
                </a:solidFill>
                <a:latin typeface="Times New Roman"/>
                <a:cs typeface="Times New Roman"/>
              </a:rPr>
              <a:t> Verringerung der Schließgeschwindigkeit der Absperrarmatur</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2.</a:t>
            </a:r>
            <a:r>
              <a:rPr sz="1050" spc="10" dirty="0">
                <a:solidFill>
                  <a:prstClr val="black"/>
                </a:solidFill>
                <a:latin typeface="Arial"/>
                <a:cs typeface="Arial"/>
              </a:rPr>
              <a:t>  </a:t>
            </a:r>
            <a:r>
              <a:rPr sz="1050" spc="10" dirty="0">
                <a:solidFill>
                  <a:prstClr val="black"/>
                </a:solidFill>
                <a:latin typeface="Times New Roman"/>
                <a:cs typeface="Times New Roman"/>
              </a:rPr>
              <a:t>die </a:t>
            </a:r>
            <a:r>
              <a:rPr sz="1050" i="1" spc="10" dirty="0">
                <a:solidFill>
                  <a:prstClr val="black"/>
                </a:solidFill>
                <a:latin typeface="Times New Roman"/>
                <a:cs typeface="Times New Roman"/>
              </a:rPr>
              <a:t>fluidgesteuerte</a:t>
            </a:r>
            <a:r>
              <a:rPr sz="1050" spc="10" dirty="0">
                <a:solidFill>
                  <a:prstClr val="black"/>
                </a:solidFill>
                <a:latin typeface="Times New Roman"/>
                <a:cs typeface="Times New Roman"/>
              </a:rPr>
              <a:t> Verringerung der Schließgeschwindigkeit der Absperrarmatur sowie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3.</a:t>
            </a:r>
            <a:r>
              <a:rPr sz="1050" spc="10" dirty="0">
                <a:solidFill>
                  <a:prstClr val="black"/>
                </a:solidFill>
                <a:latin typeface="Arial"/>
                <a:cs typeface="Arial"/>
              </a:rPr>
              <a:t>  </a:t>
            </a:r>
            <a:r>
              <a:rPr sz="1050" spc="10" dirty="0">
                <a:solidFill>
                  <a:prstClr val="black"/>
                </a:solidFill>
                <a:latin typeface="Times New Roman"/>
                <a:cs typeface="Times New Roman"/>
              </a:rPr>
              <a:t>der Einsatz von gasgefüllten Druckbehältern</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p:txBody>
      </p:sp>
      <p:sp>
        <p:nvSpPr>
          <p:cNvPr id="8" name="text 1"/>
          <p:cNvSpPr txBox="1"/>
          <p:nvPr/>
        </p:nvSpPr>
        <p:spPr>
          <a:xfrm>
            <a:off x="240943" y="2492899"/>
            <a:ext cx="5131533" cy="969496"/>
          </a:xfrm>
          <a:prstGeom prst="rect">
            <a:avLst/>
          </a:prstGeom>
        </p:spPr>
        <p:txBody>
          <a:bodyPr vert="horz" wrap="none" lIns="0" tIns="0" rIns="0" bIns="0" rtlCol="0">
            <a:spAutoFit/>
          </a:bodyPr>
          <a:lstStyle/>
          <a:p>
            <a:r>
              <a:rPr sz="1050" spc="10" dirty="0">
                <a:solidFill>
                  <a:prstClr val="black"/>
                </a:solidFill>
                <a:latin typeface="Times New Roman"/>
                <a:cs typeface="Times New Roman"/>
              </a:rPr>
              <a:t>Der Schwerpunkt in diesem Beitrag liegt auf der Untersuchung von Blasenspeichern (weitere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Methoden s. [5-9]). Alle drei Verfahren werden an der Versuchsanlage von Fraunhofer UM-</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SICHT experimentell untersucht und mit fluiddynamischen Berechnungsprogrammen simu-</a:t>
            </a:r>
            <a:endParaRPr sz="1050" dirty="0">
              <a:solidFill>
                <a:prstClr val="black"/>
              </a:solidFill>
              <a:latin typeface="TimesNewRoman"/>
              <a:cs typeface="TimesNewRoman"/>
            </a:endParaRPr>
          </a:p>
          <a:p>
            <a:r>
              <a:rPr sz="1050" spc="10" dirty="0">
                <a:solidFill>
                  <a:prstClr val="black"/>
                </a:solidFill>
                <a:latin typeface="Times New Roman"/>
                <a:cs typeface="Times New Roman"/>
              </a:rPr>
              <a:t>liert. Je nach der Art der Anforderung (kürzeste Schließzeit, geringste Druckschwankungen,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kostengünstigstes Verfahren) können die drei Verfahren – einzeln oder in Kombination – ein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breites Spektrum unterschiedlicher Betriebs- und Systemparameter abdecken.</a:t>
            </a:r>
            <a:endParaRPr sz="1050" dirty="0">
              <a:solidFill>
                <a:prstClr val="black"/>
              </a:solidFill>
              <a:latin typeface="TimesNewRoman"/>
              <a:cs typeface="TimesNewRoman"/>
            </a:endParaRPr>
          </a:p>
        </p:txBody>
      </p:sp>
      <p:sp>
        <p:nvSpPr>
          <p:cNvPr id="9" name="text 1"/>
          <p:cNvSpPr txBox="1"/>
          <p:nvPr/>
        </p:nvSpPr>
        <p:spPr>
          <a:xfrm>
            <a:off x="156503" y="3470478"/>
            <a:ext cx="687689" cy="161583"/>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Einführung</a:t>
            </a:r>
            <a:endParaRPr sz="1050" dirty="0">
              <a:solidFill>
                <a:prstClr val="black"/>
              </a:solidFill>
              <a:latin typeface="TimesNewRoman,Bold"/>
              <a:cs typeface="TimesNewRoman,Bold"/>
            </a:endParaRPr>
          </a:p>
        </p:txBody>
      </p:sp>
      <p:sp>
        <p:nvSpPr>
          <p:cNvPr id="10" name="text 1"/>
          <p:cNvSpPr txBox="1"/>
          <p:nvPr/>
        </p:nvSpPr>
        <p:spPr>
          <a:xfrm>
            <a:off x="231016" y="3632052"/>
            <a:ext cx="5161991" cy="1938992"/>
          </a:xfrm>
          <a:prstGeom prst="rect">
            <a:avLst/>
          </a:prstGeom>
        </p:spPr>
        <p:txBody>
          <a:bodyPr vert="horz" wrap="none" lIns="0" tIns="0" rIns="0" bIns="0" rtlCol="0">
            <a:spAutoFit/>
          </a:bodyPr>
          <a:lstStyle/>
          <a:p>
            <a:r>
              <a:rPr sz="1050" spc="10" dirty="0">
                <a:solidFill>
                  <a:prstClr val="black"/>
                </a:solidFill>
                <a:latin typeface="Times New Roman"/>
                <a:cs typeface="Times New Roman"/>
              </a:rPr>
              <a:t>Hervorgerufen durch eine plötzliche Änderung der Strömungsgeschwindigkeit treten in Rohr-</a:t>
            </a:r>
            <a:endParaRPr sz="1050" dirty="0">
              <a:solidFill>
                <a:prstClr val="black"/>
              </a:solidFill>
              <a:latin typeface="TimesNewRoman"/>
              <a:cs typeface="TimesNewRoman"/>
            </a:endParaRPr>
          </a:p>
          <a:p>
            <a:r>
              <a:rPr sz="1050" spc="10" dirty="0">
                <a:solidFill>
                  <a:prstClr val="black"/>
                </a:solidFill>
                <a:latin typeface="Times New Roman"/>
                <a:cs typeface="Times New Roman"/>
              </a:rPr>
              <a:t>leitungssystemen Druckwellen („Druckstöße“) auf, deren Amplituden wesentlich höher sein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können als die im stationären Betrieb vorliegenden Fluiddrücke. Diese sich mit hoher Ge-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schwindigkeit von etwa 900-1500 m/s längs der Rohrleitung ausbreitenden Druckwellen ent-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stehen hauptsächlich durch folgende Regel- und Stelleingriffe bzw. durch Störungen des be-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stimmungsgemäßen Betriebs:</a:t>
            </a:r>
            <a:endParaRPr sz="1050" dirty="0">
              <a:solidFill>
                <a:prstClr val="black"/>
              </a:solidFill>
              <a:latin typeface="TimesNewRoman"/>
              <a:cs typeface="TimesNewRoman"/>
            </a:endParaRPr>
          </a:p>
          <a:p>
            <a:r>
              <a:rPr sz="1050" spc="10" dirty="0">
                <a:solidFill>
                  <a:prstClr val="black"/>
                </a:solidFill>
                <a:latin typeface="Arial"/>
                <a:cs typeface="Arial"/>
              </a:rPr>
              <a:t>•  </a:t>
            </a:r>
            <a:r>
              <a:rPr sz="1050" spc="10" dirty="0">
                <a:solidFill>
                  <a:prstClr val="black"/>
                </a:solidFill>
                <a:latin typeface="Times New Roman"/>
                <a:cs typeface="Times New Roman"/>
              </a:rPr>
              <a:t>Einströmvorgänge in Leitungen (bei der Inbetriebnahme),</a:t>
            </a:r>
            <a:endParaRPr sz="1050" dirty="0">
              <a:solidFill>
                <a:prstClr val="black"/>
              </a:solidFill>
              <a:latin typeface="TimesNewRoman"/>
              <a:cs typeface="TimesNewRoman"/>
            </a:endParaRPr>
          </a:p>
          <a:p>
            <a:r>
              <a:rPr sz="1050" spc="10" dirty="0">
                <a:solidFill>
                  <a:prstClr val="black"/>
                </a:solidFill>
                <a:latin typeface="Arial"/>
                <a:cs typeface="Arial"/>
              </a:rPr>
              <a:t>•  </a:t>
            </a:r>
            <a:r>
              <a:rPr sz="1050" spc="10" dirty="0">
                <a:solidFill>
                  <a:prstClr val="black"/>
                </a:solidFill>
                <a:latin typeface="Times New Roman"/>
                <a:cs typeface="Times New Roman"/>
              </a:rPr>
              <a:t>Ausfall von Pumpen/Kompressoren,</a:t>
            </a:r>
            <a:endParaRPr sz="1050" dirty="0">
              <a:solidFill>
                <a:prstClr val="black"/>
              </a:solidFill>
              <a:latin typeface="TimesNewRoman"/>
              <a:cs typeface="TimesNewRoman"/>
            </a:endParaRPr>
          </a:p>
          <a:p>
            <a:r>
              <a:rPr sz="1050" spc="10" dirty="0">
                <a:solidFill>
                  <a:prstClr val="black"/>
                </a:solidFill>
                <a:latin typeface="Arial"/>
                <a:cs typeface="Arial"/>
              </a:rPr>
              <a:t>•  </a:t>
            </a:r>
            <a:r>
              <a:rPr sz="1050" spc="10" dirty="0">
                <a:solidFill>
                  <a:prstClr val="black"/>
                </a:solidFill>
                <a:latin typeface="Times New Roman"/>
                <a:cs typeface="Times New Roman"/>
              </a:rPr>
              <a:t>Leckagen, Öffnungs- und Schließvorgänge von Armaturen,</a:t>
            </a:r>
            <a:endParaRPr sz="1050" dirty="0">
              <a:solidFill>
                <a:prstClr val="black"/>
              </a:solidFill>
              <a:latin typeface="TimesNewRoman"/>
              <a:cs typeface="TimesNewRoman"/>
            </a:endParaRPr>
          </a:p>
          <a:p>
            <a:r>
              <a:rPr sz="1050" spc="10" dirty="0">
                <a:solidFill>
                  <a:prstClr val="black"/>
                </a:solidFill>
                <a:latin typeface="Arial"/>
                <a:cs typeface="Arial"/>
              </a:rPr>
              <a:t>•  </a:t>
            </a:r>
            <a:r>
              <a:rPr sz="1050" spc="10" dirty="0">
                <a:solidFill>
                  <a:prstClr val="black"/>
                </a:solidFill>
                <a:latin typeface="Times New Roman"/>
                <a:cs typeface="Times New Roman"/>
              </a:rPr>
              <a:t>schnelle Druckentlastung von Behältern,</a:t>
            </a:r>
            <a:endParaRPr sz="1050" dirty="0">
              <a:solidFill>
                <a:prstClr val="black"/>
              </a:solidFill>
              <a:latin typeface="TimesNewRoman"/>
              <a:cs typeface="TimesNewRoman"/>
            </a:endParaRPr>
          </a:p>
          <a:p>
            <a:r>
              <a:rPr sz="1050" spc="10" dirty="0">
                <a:solidFill>
                  <a:prstClr val="black"/>
                </a:solidFill>
                <a:latin typeface="Arial"/>
                <a:cs typeface="Arial"/>
              </a:rPr>
              <a:t>•  </a:t>
            </a:r>
            <a:r>
              <a:rPr sz="1050" spc="10" dirty="0">
                <a:solidFill>
                  <a:prstClr val="black"/>
                </a:solidFill>
                <a:latin typeface="Times New Roman"/>
                <a:cs typeface="Times New Roman"/>
              </a:rPr>
              <a:t>schnelle Durchfluss-Regelungsvorgänge oder</a:t>
            </a:r>
            <a:endParaRPr sz="1050" dirty="0">
              <a:solidFill>
                <a:prstClr val="black"/>
              </a:solidFill>
              <a:latin typeface="TimesNewRoman"/>
              <a:cs typeface="TimesNewRoman"/>
            </a:endParaRPr>
          </a:p>
          <a:p>
            <a:r>
              <a:rPr sz="1050" spc="10" dirty="0">
                <a:solidFill>
                  <a:prstClr val="black"/>
                </a:solidFill>
                <a:latin typeface="Arial"/>
                <a:cs typeface="Arial"/>
              </a:rPr>
              <a:t>•  </a:t>
            </a:r>
            <a:r>
              <a:rPr sz="1050" spc="10" dirty="0">
                <a:solidFill>
                  <a:prstClr val="black"/>
                </a:solidFill>
                <a:latin typeface="Times New Roman"/>
                <a:cs typeface="Times New Roman"/>
              </a:rPr>
              <a:t>Rohrleitungsbruch bzw. Flanschabriss.</a:t>
            </a:r>
            <a:endParaRPr sz="1050" dirty="0">
              <a:solidFill>
                <a:prstClr val="black"/>
              </a:solidFill>
              <a:latin typeface="TimesNewRoman"/>
              <a:cs typeface="TimesNewRoman"/>
            </a:endParaRPr>
          </a:p>
        </p:txBody>
      </p:sp>
      <p:sp>
        <p:nvSpPr>
          <p:cNvPr id="11" name="text 1"/>
          <p:cNvSpPr txBox="1"/>
          <p:nvPr/>
        </p:nvSpPr>
        <p:spPr>
          <a:xfrm>
            <a:off x="5580127" y="3470478"/>
            <a:ext cx="3096343" cy="1615827"/>
          </a:xfrm>
          <a:prstGeom prst="rect">
            <a:avLst/>
          </a:prstGeom>
        </p:spPr>
        <p:txBody>
          <a:bodyPr vert="horz" wrap="square" lIns="0" tIns="0" rIns="0" bIns="0" rtlCol="0">
            <a:spAutoFit/>
          </a:bodyPr>
          <a:lstStyle/>
          <a:p>
            <a:r>
              <a:rPr sz="1050" spc="10" dirty="0">
                <a:solidFill>
                  <a:prstClr val="black"/>
                </a:solidFill>
                <a:latin typeface="Times New Roman"/>
                <a:cs typeface="Times New Roman"/>
              </a:rPr>
              <a:t>Die Auswirkungen der durch diese Szenarien erzeugten Druck- und Kraftspitzen sind seit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langem bekannt und in der Literatur beschrieben – von Durchsatzschwankungen bei Abfüll</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vorgängen  in  der  Getränkemittelindustrie,  Schlägen  in  Wasserleitungen  über  Regelungs</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probleme kompressorbetriebener Gasleitungen bis hin zu elastischen und plastischen Verfor</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mungen von Rohrunterstützungen und zu Leitungsbrüchen</a:t>
            </a:r>
            <a:r>
              <a:rPr sz="1050" spc="10" dirty="0">
                <a:solidFill>
                  <a:prstClr val="black"/>
                </a:solidFill>
                <a:latin typeface="Times New Roman"/>
                <a:cs typeface="Times New Roman"/>
              </a:rPr>
              <a:t> [1].</a:t>
            </a:r>
            <a:endParaRPr sz="1050" dirty="0">
              <a:solidFill>
                <a:prstClr val="black"/>
              </a:solidFill>
              <a:latin typeface="TimesNewRoman"/>
              <a:cs typeface="TimesNewRoman"/>
            </a:endParaRPr>
          </a:p>
        </p:txBody>
      </p:sp>
      <p:sp>
        <p:nvSpPr>
          <p:cNvPr id="12" name="text 1"/>
          <p:cNvSpPr txBox="1"/>
          <p:nvPr/>
        </p:nvSpPr>
        <p:spPr>
          <a:xfrm>
            <a:off x="5580113" y="1682428"/>
            <a:ext cx="3384376" cy="1777410"/>
          </a:xfrm>
          <a:prstGeom prst="rect">
            <a:avLst/>
          </a:prstGeom>
        </p:spPr>
        <p:txBody>
          <a:bodyPr vert="horz" wrap="square" lIns="0" tIns="0" rIns="0" bIns="0" rtlCol="0">
            <a:spAutoFit/>
          </a:bodyPr>
          <a:lstStyle/>
          <a:p>
            <a:r>
              <a:rPr sz="1050" spc="10" dirty="0">
                <a:solidFill>
                  <a:prstClr val="black"/>
                </a:solidFill>
                <a:latin typeface="Times New Roman"/>
                <a:cs typeface="Times New Roman"/>
              </a:rPr>
              <a:t>Die Analyse der Ursachen ist dagegen in der Regel aufwendig, da die experimentelle Unter</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suchung  der  Strömungsvorgänge  aufgrund  der  hochfrequent  zu  erfassenden  Messgrößen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Druck, Kraft, Geschwindigkeit und Phasenverteilung erst in letzter Zeit mit vertretbarem</a:t>
            </a:r>
            <a:endParaRPr sz="1050" dirty="0">
              <a:solidFill>
                <a:prstClr val="black"/>
              </a:solidFill>
              <a:latin typeface="TimesNewRoman"/>
              <a:cs typeface="TimesNewRoman"/>
            </a:endParaRPr>
          </a:p>
          <a:p>
            <a:r>
              <a:rPr sz="1050" spc="10" dirty="0">
                <a:solidFill>
                  <a:prstClr val="black"/>
                </a:solidFill>
                <a:latin typeface="Times New Roman"/>
                <a:cs typeface="Times New Roman"/>
              </a:rPr>
              <a:t>Aufwand technisch möglich geworden ist [2]. Dieser Aufwand richtet sich nach der Komple</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xität der in der Rohrleitung auftretenden Strömungsvorgänge (Ein-, Zwei- bzw. Mehrphasen</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strömungen</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p:txBody>
      </p:sp>
    </p:spTree>
    <p:extLst>
      <p:ext uri="{BB962C8B-B14F-4D97-AF65-F5344CB8AC3E}">
        <p14:creationId xmlns:p14="http://schemas.microsoft.com/office/powerpoint/2010/main" val="3852734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1"/>
          <p:cNvSpPr txBox="1"/>
          <p:nvPr/>
        </p:nvSpPr>
        <p:spPr>
          <a:xfrm>
            <a:off x="7896804" y="6682139"/>
            <a:ext cx="105157" cy="123111"/>
          </a:xfrm>
          <a:prstGeom prst="rect">
            <a:avLst/>
          </a:prstGeom>
        </p:spPr>
        <p:txBody>
          <a:bodyPr vert="horz" wrap="none" lIns="0" tIns="0" rIns="0" bIns="0" rtlCol="0">
            <a:spAutoFit/>
          </a:bodyPr>
          <a:lstStyle/>
          <a:p>
            <a:r>
              <a:rPr sz="800" spc="10" dirty="0">
                <a:solidFill>
                  <a:prstClr val="black"/>
                </a:solidFill>
                <a:latin typeface="Times New Roman"/>
                <a:cs typeface="Times New Roman"/>
              </a:rPr>
              <a:t>99</a:t>
            </a:r>
            <a:endParaRPr sz="800">
              <a:solidFill>
                <a:prstClr val="black"/>
              </a:solidFill>
              <a:latin typeface="TimesNewRoman"/>
              <a:cs typeface="TimesNewRoman"/>
            </a:endParaRPr>
          </a:p>
        </p:txBody>
      </p:sp>
      <p:sp>
        <p:nvSpPr>
          <p:cNvPr id="4" name="text 1"/>
          <p:cNvSpPr txBox="1"/>
          <p:nvPr/>
        </p:nvSpPr>
        <p:spPr>
          <a:xfrm>
            <a:off x="328763" y="476673"/>
            <a:ext cx="5151090" cy="807913"/>
          </a:xfrm>
          <a:prstGeom prst="rect">
            <a:avLst/>
          </a:prstGeom>
        </p:spPr>
        <p:txBody>
          <a:bodyPr vert="horz" wrap="none" lIns="0" tIns="0" rIns="0" bIns="0" rtlCol="0">
            <a:spAutoFit/>
          </a:bodyPr>
          <a:lstStyle/>
          <a:p>
            <a:r>
              <a:rPr sz="1050" spc="10" dirty="0">
                <a:solidFill>
                  <a:prstClr val="black"/>
                </a:solidFill>
                <a:latin typeface="Times New Roman"/>
                <a:cs typeface="Times New Roman"/>
              </a:rPr>
              <a:t>Bei </a:t>
            </a:r>
            <a:r>
              <a:rPr sz="1050" i="1" spc="10" dirty="0">
                <a:solidFill>
                  <a:prstClr val="black"/>
                </a:solidFill>
                <a:latin typeface="Times New Roman"/>
                <a:cs typeface="Times New Roman"/>
              </a:rPr>
              <a:t>einphasig</a:t>
            </a:r>
            <a:r>
              <a:rPr sz="1050" spc="10" dirty="0">
                <a:solidFill>
                  <a:prstClr val="black"/>
                </a:solidFill>
                <a:latin typeface="Times New Roman"/>
                <a:cs typeface="Times New Roman"/>
              </a:rPr>
              <a:t> durchströmten, flüssigkeitstransportierenden Rohrleitungen kann</a:t>
            </a:r>
            <a:r>
              <a:rPr sz="1050" spc="10" dirty="0">
                <a:solidFill>
                  <a:prstClr val="black"/>
                </a:solidFill>
                <a:latin typeface="Times New Roman"/>
                <a:cs typeface="Times New Roman"/>
              </a:rPr>
              <a:t> die maximal</a:t>
            </a:r>
            <a:endParaRPr sz="1050" dirty="0">
              <a:solidFill>
                <a:prstClr val="black"/>
              </a:solidFill>
              <a:latin typeface="TimesNewRoman"/>
              <a:cs typeface="TimesNewRoman"/>
            </a:endParaRPr>
          </a:p>
          <a:p>
            <a:r>
              <a:rPr sz="1050" spc="10" dirty="0">
                <a:solidFill>
                  <a:prstClr val="black"/>
                </a:solidFill>
                <a:latin typeface="Times New Roman"/>
                <a:cs typeface="Times New Roman"/>
              </a:rPr>
              <a:t>auftretende Druckhöhe mit Hilfe der klassischen Joukowsky-Gleichung (z. B. in [3]) abge</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schätzt werden. Danach ergibt sich die Druckänderung aus der Dichte </a:t>
            </a:r>
            <a:r>
              <a:rPr sz="1050" spc="10" dirty="0">
                <a:solidFill>
                  <a:prstClr val="black"/>
                </a:solidFill>
                <a:latin typeface="Arial"/>
                <a:cs typeface="Arial"/>
              </a:rPr>
              <a:t>ρ</a:t>
            </a:r>
            <a:r>
              <a:rPr sz="1050" spc="10" dirty="0">
                <a:solidFill>
                  <a:prstClr val="black"/>
                </a:solidFill>
                <a:latin typeface="Times New Roman"/>
                <a:cs typeface="Times New Roman"/>
              </a:rPr>
              <a:t> des strömenden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Fluids, der Wellenausbreitungsgeschwindigkeit </a:t>
            </a:r>
            <a:r>
              <a:rPr sz="1050" i="1" spc="10" dirty="0">
                <a:solidFill>
                  <a:prstClr val="black"/>
                </a:solidFill>
                <a:latin typeface="Arial"/>
                <a:cs typeface="Arial"/>
              </a:rPr>
              <a:t>a </a:t>
            </a:r>
            <a:r>
              <a:rPr sz="1050" spc="10" dirty="0">
                <a:solidFill>
                  <a:prstClr val="black"/>
                </a:solidFill>
                <a:latin typeface="Times New Roman"/>
                <a:cs typeface="Times New Roman"/>
              </a:rPr>
              <a:t> und der Geschwindigkeitsänderung</a:t>
            </a:r>
            <a:r>
              <a:rPr sz="1050" spc="10" dirty="0">
                <a:solidFill>
                  <a:prstClr val="black"/>
                </a:solidFill>
                <a:latin typeface="Times New Roman"/>
                <a:cs typeface="Times New Roman"/>
              </a:rPr>
              <a:t> </a:t>
            </a:r>
            <a:r>
              <a:rPr sz="1050" spc="10" dirty="0">
                <a:solidFill>
                  <a:prstClr val="black"/>
                </a:solidFill>
                <a:latin typeface="Arial"/>
                <a:cs typeface="Arial"/>
              </a:rPr>
              <a:t>∆</a:t>
            </a:r>
            <a:r>
              <a:rPr sz="1050" i="1" spc="10" dirty="0">
                <a:solidFill>
                  <a:prstClr val="black"/>
                </a:solidFill>
                <a:latin typeface="Arial"/>
                <a:cs typeface="Arial"/>
              </a:rPr>
              <a:t>v </a:t>
            </a:r>
            <a:r>
              <a:rPr sz="1050" spc="10" dirty="0">
                <a:solidFill>
                  <a:prstClr val="black"/>
                </a:solidFill>
                <a:latin typeface="Times New Roman"/>
                <a:cs typeface="Times New Roman"/>
              </a:rPr>
              <a:t>des</a:t>
            </a:r>
            <a:endParaRPr sz="1050" dirty="0">
              <a:solidFill>
                <a:prstClr val="black"/>
              </a:solidFill>
              <a:latin typeface="TimesNewRoman"/>
              <a:cs typeface="TimesNewRoman"/>
            </a:endParaRPr>
          </a:p>
          <a:p>
            <a:pPr marL="1"/>
            <a:r>
              <a:rPr sz="1050" spc="10" dirty="0">
                <a:solidFill>
                  <a:prstClr val="black"/>
                </a:solidFill>
                <a:latin typeface="Times New Roman"/>
                <a:cs typeface="Times New Roman"/>
              </a:rPr>
              <a:t>strömenden Fluids zu</a:t>
            </a:r>
            <a:endParaRPr sz="1050" dirty="0">
              <a:solidFill>
                <a:prstClr val="black"/>
              </a:solidFill>
              <a:latin typeface="TimesNewRoman"/>
              <a:cs typeface="TimesNewRoman"/>
            </a:endParaRPr>
          </a:p>
        </p:txBody>
      </p:sp>
      <p:sp>
        <p:nvSpPr>
          <p:cNvPr id="5" name="text 1"/>
          <p:cNvSpPr txBox="1"/>
          <p:nvPr/>
        </p:nvSpPr>
        <p:spPr>
          <a:xfrm>
            <a:off x="618478" y="1393001"/>
            <a:ext cx="204223" cy="161583"/>
          </a:xfrm>
          <a:prstGeom prst="rect">
            <a:avLst/>
          </a:prstGeom>
        </p:spPr>
        <p:txBody>
          <a:bodyPr vert="horz" wrap="none" lIns="0" tIns="0" rIns="0" bIns="0" rtlCol="0">
            <a:spAutoFit/>
          </a:bodyPr>
          <a:lstStyle/>
          <a:p>
            <a:r>
              <a:rPr sz="1050" spc="10" dirty="0">
                <a:solidFill>
                  <a:prstClr val="black"/>
                </a:solidFill>
                <a:latin typeface="Arial"/>
                <a:cs typeface="Arial"/>
              </a:rPr>
              <a:t>∆∆ </a:t>
            </a:r>
            <a:endParaRPr sz="1050" dirty="0">
              <a:solidFill>
                <a:prstClr val="black"/>
              </a:solidFill>
              <a:latin typeface="DMNONF+Symbol"/>
              <a:cs typeface="DMNONF+Symbol"/>
            </a:endParaRPr>
          </a:p>
        </p:txBody>
      </p:sp>
      <p:sp>
        <p:nvSpPr>
          <p:cNvPr id="6" name="text 1"/>
          <p:cNvSpPr txBox="1"/>
          <p:nvPr/>
        </p:nvSpPr>
        <p:spPr>
          <a:xfrm>
            <a:off x="720576" y="1393001"/>
            <a:ext cx="298159" cy="161583"/>
          </a:xfrm>
          <a:prstGeom prst="rect">
            <a:avLst/>
          </a:prstGeom>
        </p:spPr>
        <p:txBody>
          <a:bodyPr vert="horz" wrap="none" lIns="0" tIns="0" rIns="0" bIns="0" rtlCol="0">
            <a:spAutoFit/>
          </a:bodyPr>
          <a:lstStyle/>
          <a:p>
            <a:r>
              <a:rPr sz="1050" i="1" spc="10" dirty="0">
                <a:solidFill>
                  <a:prstClr val="black"/>
                </a:solidFill>
                <a:latin typeface="Arial"/>
                <a:cs typeface="Arial"/>
              </a:rPr>
              <a:t>pa v </a:t>
            </a:r>
            <a:endParaRPr sz="1050" dirty="0">
              <a:solidFill>
                <a:prstClr val="black"/>
              </a:solidFill>
              <a:latin typeface="Frutiger45Light,Italic"/>
              <a:cs typeface="Frutiger45Light,Italic"/>
            </a:endParaRPr>
          </a:p>
        </p:txBody>
      </p:sp>
      <p:sp>
        <p:nvSpPr>
          <p:cNvPr id="7" name="text 1"/>
          <p:cNvSpPr txBox="1"/>
          <p:nvPr/>
        </p:nvSpPr>
        <p:spPr>
          <a:xfrm>
            <a:off x="825875" y="1393001"/>
            <a:ext cx="235642" cy="161583"/>
          </a:xfrm>
          <a:prstGeom prst="rect">
            <a:avLst/>
          </a:prstGeom>
        </p:spPr>
        <p:txBody>
          <a:bodyPr vert="horz" wrap="none" lIns="0" tIns="0" rIns="0" bIns="0" rtlCol="0">
            <a:spAutoFit/>
          </a:bodyPr>
          <a:lstStyle/>
          <a:p>
            <a:r>
              <a:rPr sz="1050" spc="10" dirty="0">
                <a:solidFill>
                  <a:prstClr val="black"/>
                </a:solidFill>
                <a:latin typeface="Arial"/>
                <a:cs typeface="Arial"/>
              </a:rPr>
              <a:t>=⋅ ⋅ </a:t>
            </a:r>
            <a:endParaRPr sz="1050" dirty="0">
              <a:solidFill>
                <a:prstClr val="black"/>
              </a:solidFill>
              <a:latin typeface="DMNONF+Symbol"/>
              <a:cs typeface="DMNONF+Symbol"/>
            </a:endParaRPr>
          </a:p>
        </p:txBody>
      </p:sp>
      <p:sp>
        <p:nvSpPr>
          <p:cNvPr id="8" name="text 1"/>
          <p:cNvSpPr txBox="1"/>
          <p:nvPr/>
        </p:nvSpPr>
        <p:spPr>
          <a:xfrm>
            <a:off x="973581" y="1393001"/>
            <a:ext cx="45719" cy="161583"/>
          </a:xfrm>
          <a:prstGeom prst="rect">
            <a:avLst/>
          </a:prstGeom>
        </p:spPr>
        <p:txBody>
          <a:bodyPr vert="horz" wrap="square" lIns="0" tIns="0" rIns="0" bIns="0" rtlCol="0">
            <a:spAutoFit/>
          </a:bodyPr>
          <a:lstStyle/>
          <a:p>
            <a:r>
              <a:rPr sz="1050" spc="10" dirty="0">
                <a:solidFill>
                  <a:prstClr val="black"/>
                </a:solidFill>
                <a:latin typeface="Arial"/>
                <a:cs typeface="Arial"/>
              </a:rPr>
              <a:t>ρ</a:t>
            </a:r>
            <a:endParaRPr sz="1050" dirty="0">
              <a:solidFill>
                <a:prstClr val="black"/>
              </a:solidFill>
              <a:latin typeface="DMNONF+Symbol"/>
              <a:cs typeface="DMNONF+Symbol"/>
            </a:endParaRPr>
          </a:p>
        </p:txBody>
      </p:sp>
      <p:sp>
        <p:nvSpPr>
          <p:cNvPr id="9" name="text 1"/>
          <p:cNvSpPr txBox="1"/>
          <p:nvPr/>
        </p:nvSpPr>
        <p:spPr>
          <a:xfrm>
            <a:off x="1072583" y="1393001"/>
            <a:ext cx="265778" cy="161583"/>
          </a:xfrm>
          <a:prstGeom prst="rect">
            <a:avLst/>
          </a:prstGeom>
        </p:spPr>
        <p:txBody>
          <a:bodyPr vert="horz" wrap="none" lIns="0" tIns="0" rIns="0" bIns="0" rtlCol="0">
            <a:spAutoFit/>
          </a:bodyPr>
          <a:lstStyle/>
          <a:p>
            <a:r>
              <a:rPr sz="1050" spc="10" dirty="0">
                <a:solidFill>
                  <a:prstClr val="black"/>
                </a:solidFill>
                <a:latin typeface="Times New Roman"/>
                <a:cs typeface="Times New Roman"/>
              </a:rPr>
              <a:t>.( 1) </a:t>
            </a:r>
            <a:endParaRPr sz="1050" dirty="0">
              <a:solidFill>
                <a:prstClr val="black"/>
              </a:solidFill>
              <a:latin typeface="TimesNewRoman"/>
              <a:cs typeface="TimesNewRoman"/>
            </a:endParaRPr>
          </a:p>
        </p:txBody>
      </p:sp>
      <p:sp>
        <p:nvSpPr>
          <p:cNvPr id="10" name="text 1"/>
          <p:cNvSpPr txBox="1"/>
          <p:nvPr/>
        </p:nvSpPr>
        <p:spPr>
          <a:xfrm>
            <a:off x="328764" y="1728777"/>
            <a:ext cx="4464496" cy="807913"/>
          </a:xfrm>
          <a:prstGeom prst="rect">
            <a:avLst/>
          </a:prstGeom>
        </p:spPr>
        <p:txBody>
          <a:bodyPr vert="horz" wrap="square" lIns="0" tIns="0" rIns="0" bIns="0" rtlCol="0">
            <a:spAutoFit/>
          </a:bodyPr>
          <a:lstStyle/>
          <a:p>
            <a:r>
              <a:rPr sz="1050" spc="10" dirty="0">
                <a:solidFill>
                  <a:prstClr val="black"/>
                </a:solidFill>
                <a:latin typeface="Times New Roman"/>
                <a:cs typeface="Times New Roman"/>
              </a:rPr>
              <a:t>Ein Zahlenbeispiel: In einer 1 km langen Stahlleitung der Nennweiten DN 250, die stationär</a:t>
            </a:r>
            <a:endParaRPr sz="1050" dirty="0">
              <a:solidFill>
                <a:prstClr val="black"/>
              </a:solidFill>
              <a:latin typeface="TimesNewRoman"/>
              <a:cs typeface="TimesNewRoman"/>
            </a:endParaRPr>
          </a:p>
          <a:p>
            <a:r>
              <a:rPr sz="1050" spc="10" dirty="0">
                <a:solidFill>
                  <a:prstClr val="black"/>
                </a:solidFill>
                <a:latin typeface="Times New Roman"/>
                <a:cs typeface="Times New Roman"/>
              </a:rPr>
              <a:t>mit 3 m/s durchströmt wird, führt ein schnelles Absperren mit einer Absperrklappe innerhalb</a:t>
            </a:r>
            <a:endParaRPr sz="1050" dirty="0">
              <a:solidFill>
                <a:prstClr val="black"/>
              </a:solidFill>
              <a:latin typeface="TimesNewRoman"/>
              <a:cs typeface="TimesNewRoman"/>
            </a:endParaRPr>
          </a:p>
          <a:p>
            <a:r>
              <a:rPr sz="1050" spc="10" dirty="0">
                <a:solidFill>
                  <a:prstClr val="black"/>
                </a:solidFill>
                <a:latin typeface="Times New Roman"/>
                <a:cs typeface="Times New Roman"/>
              </a:rPr>
              <a:t>von ca. 30 s zu einem Druckanstieg</a:t>
            </a:r>
            <a:r>
              <a:rPr sz="1050" spc="10" dirty="0">
                <a:solidFill>
                  <a:prstClr val="black"/>
                </a:solidFill>
                <a:latin typeface="Times New Roman"/>
                <a:cs typeface="Times New Roman"/>
              </a:rPr>
              <a:t> von 30 bar.</a:t>
            </a:r>
            <a:endParaRPr sz="1050" dirty="0">
              <a:solidFill>
                <a:prstClr val="black"/>
              </a:solidFill>
              <a:latin typeface="TimesNewRoman"/>
              <a:cs typeface="TimesNewRoman"/>
            </a:endParaRPr>
          </a:p>
        </p:txBody>
      </p:sp>
      <p:sp>
        <p:nvSpPr>
          <p:cNvPr id="11" name="text 1"/>
          <p:cNvSpPr txBox="1"/>
          <p:nvPr/>
        </p:nvSpPr>
        <p:spPr>
          <a:xfrm>
            <a:off x="202684" y="2924952"/>
            <a:ext cx="1825180" cy="161583"/>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Die Methoden zur Vermeidung</a:t>
            </a:r>
            <a:endParaRPr sz="1050" dirty="0">
              <a:solidFill>
                <a:prstClr val="black"/>
              </a:solidFill>
              <a:latin typeface="TimesNewRoman,Bold"/>
              <a:cs typeface="TimesNewRoman,Bold"/>
            </a:endParaRPr>
          </a:p>
        </p:txBody>
      </p:sp>
      <p:sp>
        <p:nvSpPr>
          <p:cNvPr id="12" name="text 1"/>
          <p:cNvSpPr txBox="1"/>
          <p:nvPr/>
        </p:nvSpPr>
        <p:spPr>
          <a:xfrm>
            <a:off x="202698" y="3501008"/>
            <a:ext cx="5152693" cy="2423740"/>
          </a:xfrm>
          <a:prstGeom prst="rect">
            <a:avLst/>
          </a:prstGeom>
        </p:spPr>
        <p:txBody>
          <a:bodyPr vert="horz" wrap="none" lIns="0" tIns="0" rIns="0" bIns="0" rtlCol="0">
            <a:spAutoFit/>
          </a:bodyPr>
          <a:lstStyle/>
          <a:p>
            <a:r>
              <a:rPr sz="1050" b="1" spc="10" dirty="0">
                <a:solidFill>
                  <a:prstClr val="black"/>
                </a:solidFill>
                <a:latin typeface="Times New Roman"/>
                <a:cs typeface="Times New Roman"/>
              </a:rPr>
              <a:t>1. Fest vorgegebene Armaturen-Schließgeschwindigkeit</a:t>
            </a:r>
            <a:endParaRPr sz="1050" dirty="0">
              <a:solidFill>
                <a:prstClr val="black"/>
              </a:solidFill>
              <a:latin typeface="TimesNewRoman,Bold"/>
              <a:cs typeface="TimesNewRoman,Bold"/>
            </a:endParaRPr>
          </a:p>
          <a:p>
            <a:r>
              <a:rPr sz="1050" spc="10" dirty="0">
                <a:solidFill>
                  <a:prstClr val="black"/>
                </a:solidFill>
                <a:latin typeface="Times New Roman"/>
                <a:cs typeface="Times New Roman"/>
              </a:rPr>
              <a:t>Das Verfahren der fest programmierten bzw. vorgegebenen Schließgeschwindigkeit ist preis-</a:t>
            </a:r>
            <a:endParaRPr sz="1050" dirty="0">
              <a:solidFill>
                <a:prstClr val="black"/>
              </a:solidFill>
              <a:latin typeface="TimesNewRoman"/>
              <a:cs typeface="TimesNewRoman"/>
            </a:endParaRPr>
          </a:p>
          <a:p>
            <a:r>
              <a:rPr sz="1050" spc="10" dirty="0">
                <a:solidFill>
                  <a:prstClr val="black"/>
                </a:solidFill>
                <a:latin typeface="Times New Roman"/>
                <a:cs typeface="Times New Roman"/>
              </a:rPr>
              <a:t>günstig; es kann etwa per SPS fest vorgegeben werden. Der Vorgang ist in </a:t>
            </a:r>
            <a:r>
              <a:rPr sz="1050" b="1" spc="10" dirty="0">
                <a:solidFill>
                  <a:prstClr val="black"/>
                </a:solidFill>
                <a:latin typeface="Times New Roman"/>
                <a:cs typeface="Times New Roman"/>
              </a:rPr>
              <a:t>Bild 1</a:t>
            </a:r>
            <a:r>
              <a:rPr sz="1050" spc="10" dirty="0">
                <a:solidFill>
                  <a:prstClr val="black"/>
                </a:solidFill>
                <a:latin typeface="Times New Roman"/>
                <a:cs typeface="Times New Roman"/>
              </a:rPr>
              <a:t> dargestellt.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Hierbei wird Wasser von einem Vorratsbehälter durch eine Rohrleitung DN 100 zu einem</a:t>
            </a:r>
            <a:endParaRPr sz="1050" dirty="0">
              <a:solidFill>
                <a:prstClr val="black"/>
              </a:solidFill>
              <a:latin typeface="TimesNewRoman"/>
              <a:cs typeface="TimesNewRoman"/>
            </a:endParaRPr>
          </a:p>
          <a:p>
            <a:r>
              <a:rPr sz="1050" spc="10" dirty="0">
                <a:solidFill>
                  <a:prstClr val="black"/>
                </a:solidFill>
                <a:latin typeface="Times New Roman"/>
                <a:cs typeface="Times New Roman"/>
              </a:rPr>
              <a:t>Pufferbehälter transportiert (vgl. </a:t>
            </a:r>
            <a:r>
              <a:rPr sz="1050" b="1" spc="10" dirty="0">
                <a:solidFill>
                  <a:prstClr val="black"/>
                </a:solidFill>
                <a:latin typeface="Times New Roman"/>
                <a:cs typeface="Times New Roman"/>
              </a:rPr>
              <a:t>Bild 5</a:t>
            </a:r>
            <a:r>
              <a:rPr sz="1050" spc="10" dirty="0">
                <a:solidFill>
                  <a:prstClr val="black"/>
                </a:solidFill>
                <a:latin typeface="Times New Roman"/>
                <a:cs typeface="Times New Roman"/>
              </a:rPr>
              <a:t>). Der Druckstoß stromaufwärts der Absperrklappe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a:t>
            </a:r>
            <a:r>
              <a:rPr sz="1050" b="1" spc="10" dirty="0">
                <a:solidFill>
                  <a:prstClr val="black"/>
                </a:solidFill>
                <a:latin typeface="Times New Roman"/>
                <a:cs typeface="Times New Roman"/>
              </a:rPr>
              <a:t>Bild 1</a:t>
            </a:r>
            <a:r>
              <a:rPr sz="1050" spc="10" dirty="0">
                <a:solidFill>
                  <a:prstClr val="black"/>
                </a:solidFill>
                <a:latin typeface="Times New Roman"/>
                <a:cs typeface="Times New Roman"/>
              </a:rPr>
              <a:t>, P02) wird durch eine Erhöhung der Schließzeit von 0,1 auf ca. 1 s fast vollständig</a:t>
            </a:r>
            <a:endParaRPr sz="1050" dirty="0">
              <a:solidFill>
                <a:prstClr val="black"/>
              </a:solidFill>
              <a:latin typeface="TimesNewRoman"/>
              <a:cs typeface="TimesNewRoman"/>
            </a:endParaRPr>
          </a:p>
          <a:p>
            <a:r>
              <a:rPr sz="1050" spc="10" dirty="0">
                <a:solidFill>
                  <a:prstClr val="black"/>
                </a:solidFill>
                <a:latin typeface="Times New Roman"/>
                <a:cs typeface="Times New Roman"/>
              </a:rPr>
              <a:t>gedämpft. Das Verfahren kann jedoch nicht immer zweckmäßig eingesetzt werden. Oft wer-</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den schnelle Schließgeschwindigkeiten gefordert (z. B. bei Schiffsbefüllungen, Notabsperr-</a:t>
            </a:r>
            <a:endParaRPr sz="1050" dirty="0">
              <a:solidFill>
                <a:prstClr val="black"/>
              </a:solidFill>
              <a:latin typeface="TimesNewRoman"/>
              <a:cs typeface="TimesNewRoman"/>
            </a:endParaRPr>
          </a:p>
          <a:p>
            <a:r>
              <a:rPr sz="1050" spc="10" dirty="0">
                <a:solidFill>
                  <a:prstClr val="black"/>
                </a:solidFill>
                <a:latin typeface="Times New Roman"/>
                <a:cs typeface="Times New Roman"/>
              </a:rPr>
              <a:t>armaturen); andererseits können sich die Einflussparameter ändern (stationäre Flüssigkeitsge-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schwindigkeiten, Medieneigenschaften infolge von Temperaturschwankungen). Darüber hin-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aus können mit einer Einstellung, die Druckstöße sicher vermeidet, nicht ebenfalls die Kavi-</a:t>
            </a:r>
            <a:endParaRPr sz="1050" dirty="0">
              <a:solidFill>
                <a:prstClr val="black"/>
              </a:solidFill>
              <a:latin typeface="TimesNewRoman"/>
              <a:cs typeface="TimesNewRoman"/>
            </a:endParaRPr>
          </a:p>
          <a:p>
            <a:r>
              <a:rPr sz="1050" spc="10" dirty="0">
                <a:solidFill>
                  <a:prstClr val="black"/>
                </a:solidFill>
                <a:latin typeface="Times New Roman"/>
                <a:cs typeface="Times New Roman"/>
              </a:rPr>
              <a:t>tationsschläge stromabwärts der Absperrarmatur (</a:t>
            </a:r>
            <a:r>
              <a:rPr sz="1050" b="1" spc="10" dirty="0">
                <a:solidFill>
                  <a:prstClr val="black"/>
                </a:solidFill>
                <a:latin typeface="Times New Roman"/>
                <a:cs typeface="Times New Roman"/>
              </a:rPr>
              <a:t>Bild 1</a:t>
            </a:r>
            <a:r>
              <a:rPr sz="1050" spc="10" dirty="0">
                <a:solidFill>
                  <a:prstClr val="black"/>
                </a:solidFill>
                <a:latin typeface="Times New Roman"/>
                <a:cs typeface="Times New Roman"/>
              </a:rPr>
              <a:t>, P03) hinreichend gedämpft werden.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Hierzu können weitaus größere Schließzeiten erforderlich sein. Die bestimmenden Parameter</a:t>
            </a:r>
            <a:endParaRPr sz="1050" dirty="0">
              <a:solidFill>
                <a:prstClr val="black"/>
              </a:solidFill>
              <a:latin typeface="TimesNewRoman"/>
              <a:cs typeface="TimesNewRoman"/>
            </a:endParaRPr>
          </a:p>
          <a:p>
            <a:r>
              <a:rPr sz="1050" spc="10" dirty="0">
                <a:solidFill>
                  <a:prstClr val="black"/>
                </a:solidFill>
                <a:latin typeface="Times New Roman"/>
                <a:cs typeface="Times New Roman"/>
              </a:rPr>
              <a:t>sind neben der Armaturencharakteristik die Leitungslänge vor bzw. hinter der Absperrarma-</a:t>
            </a:r>
            <a:endParaRPr sz="1050" dirty="0">
              <a:solidFill>
                <a:prstClr val="black"/>
              </a:solidFill>
              <a:latin typeface="TimesNewRoman"/>
              <a:cs typeface="TimesNewRoman"/>
            </a:endParaRPr>
          </a:p>
          <a:p>
            <a:r>
              <a:rPr sz="1050" spc="10" dirty="0">
                <a:solidFill>
                  <a:prstClr val="black"/>
                </a:solidFill>
                <a:latin typeface="Times New Roman"/>
                <a:cs typeface="Times New Roman"/>
              </a:rPr>
              <a:t>tur.</a:t>
            </a:r>
            <a:endParaRPr sz="1050" dirty="0">
              <a:solidFill>
                <a:prstClr val="black"/>
              </a:solidFill>
              <a:latin typeface="TimesNewRoman"/>
              <a:cs typeface="TimesNewRoman"/>
            </a:endParaRPr>
          </a:p>
        </p:txBody>
      </p:sp>
      <p:pic>
        <p:nvPicPr>
          <p:cNvPr id="2"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124747"/>
            <a:ext cx="4028493" cy="2424186"/>
          </a:xfrm>
          <a:prstGeom prst="rect">
            <a:avLst/>
          </a:prstGeom>
        </p:spPr>
      </p:pic>
      <p:sp>
        <p:nvSpPr>
          <p:cNvPr id="13" name="text 1"/>
          <p:cNvSpPr txBox="1"/>
          <p:nvPr/>
        </p:nvSpPr>
        <p:spPr>
          <a:xfrm>
            <a:off x="5652119" y="3511864"/>
            <a:ext cx="3191258" cy="246221"/>
          </a:xfrm>
          <a:prstGeom prst="rect">
            <a:avLst/>
          </a:prstGeom>
        </p:spPr>
        <p:txBody>
          <a:bodyPr vert="horz" wrap="none" lIns="0" tIns="0" rIns="0" bIns="0" rtlCol="0">
            <a:spAutoFit/>
          </a:bodyPr>
          <a:lstStyle/>
          <a:p>
            <a:r>
              <a:rPr sz="800" b="1" spc="10" dirty="0">
                <a:solidFill>
                  <a:prstClr val="black"/>
                </a:solidFill>
                <a:latin typeface="Times New Roman"/>
                <a:cs typeface="Times New Roman"/>
              </a:rPr>
              <a:t>Bild 1:</a:t>
            </a:r>
            <a:r>
              <a:rPr sz="800" spc="10" dirty="0">
                <a:solidFill>
                  <a:prstClr val="black"/>
                </a:solidFill>
                <a:latin typeface="Times New Roman"/>
                <a:cs typeface="Times New Roman"/>
              </a:rPr>
              <a:t>  Zur Vermeidung von Druckstößen und Kavitationsschlägen mittels</a:t>
            </a:r>
            <a:endParaRPr sz="800" dirty="0">
              <a:solidFill>
                <a:prstClr val="black"/>
              </a:solidFill>
              <a:latin typeface="TimesNewRoman"/>
              <a:cs typeface="TimesNewRoman"/>
            </a:endParaRPr>
          </a:p>
          <a:p>
            <a:r>
              <a:rPr sz="800" spc="10" dirty="0">
                <a:solidFill>
                  <a:prstClr val="black"/>
                </a:solidFill>
                <a:latin typeface="Times New Roman"/>
                <a:cs typeface="Times New Roman"/>
              </a:rPr>
              <a:t>(vor)programmierter Schließgeschwindigkeit der Absperrarmatur</a:t>
            </a:r>
            <a:endParaRPr sz="800" dirty="0">
              <a:solidFill>
                <a:prstClr val="black"/>
              </a:solidFill>
              <a:latin typeface="TimesNewRoman"/>
              <a:cs typeface="TimesNewRoman"/>
            </a:endParaRPr>
          </a:p>
        </p:txBody>
      </p:sp>
    </p:spTree>
    <p:extLst>
      <p:ext uri="{BB962C8B-B14F-4D97-AF65-F5344CB8AC3E}">
        <p14:creationId xmlns:p14="http://schemas.microsoft.com/office/powerpoint/2010/main" val="3755665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 name="text 1"/>
          <p:cNvSpPr txBox="1"/>
          <p:nvPr/>
        </p:nvSpPr>
        <p:spPr>
          <a:xfrm>
            <a:off x="1060553" y="6682139"/>
            <a:ext cx="157735" cy="123111"/>
          </a:xfrm>
          <a:prstGeom prst="rect">
            <a:avLst/>
          </a:prstGeom>
        </p:spPr>
        <p:txBody>
          <a:bodyPr vert="horz" wrap="none" lIns="0" tIns="0" rIns="0" bIns="0" rtlCol="0">
            <a:spAutoFit/>
          </a:bodyPr>
          <a:lstStyle/>
          <a:p>
            <a:r>
              <a:rPr sz="800" spc="10" dirty="0">
                <a:solidFill>
                  <a:prstClr val="black"/>
                </a:solidFill>
                <a:latin typeface="Times New Roman"/>
                <a:cs typeface="Times New Roman"/>
              </a:rPr>
              <a:t>100</a:t>
            </a:r>
            <a:endParaRPr sz="800">
              <a:solidFill>
                <a:prstClr val="black"/>
              </a:solidFill>
              <a:latin typeface="TimesNewRoman"/>
              <a:cs typeface="TimesNewRoman"/>
            </a:endParaRPr>
          </a:p>
        </p:txBody>
      </p:sp>
      <p:sp>
        <p:nvSpPr>
          <p:cNvPr id="155" name="text 1"/>
          <p:cNvSpPr txBox="1"/>
          <p:nvPr/>
        </p:nvSpPr>
        <p:spPr>
          <a:xfrm>
            <a:off x="1060534" y="584025"/>
            <a:ext cx="4451860" cy="1384995"/>
          </a:xfrm>
          <a:prstGeom prst="rect">
            <a:avLst/>
          </a:prstGeom>
        </p:spPr>
        <p:txBody>
          <a:bodyPr vert="horz" wrap="none" lIns="0" tIns="0" rIns="0" bIns="0" rtlCol="0">
            <a:spAutoFit/>
          </a:bodyPr>
          <a:lstStyle/>
          <a:p>
            <a:pPr marL="10"/>
            <a:r>
              <a:rPr sz="900" b="1" spc="10" dirty="0">
                <a:solidFill>
                  <a:prstClr val="black"/>
                </a:solidFill>
                <a:latin typeface="Times New Roman"/>
                <a:cs typeface="Times New Roman"/>
              </a:rPr>
              <a:t>2. Fluidgesteuerte Armaturen-Schließgeschwindigkeit</a:t>
            </a:r>
            <a:endParaRPr sz="900" dirty="0">
              <a:solidFill>
                <a:prstClr val="black"/>
              </a:solidFill>
              <a:latin typeface="TimesNewRoman,Bold"/>
              <a:cs typeface="TimesNewRoman,Bold"/>
            </a:endParaRPr>
          </a:p>
          <a:p>
            <a:pPr marL="10"/>
            <a:r>
              <a:rPr sz="900" spc="10" dirty="0">
                <a:solidFill>
                  <a:prstClr val="black"/>
                </a:solidFill>
                <a:latin typeface="Times New Roman"/>
                <a:cs typeface="Times New Roman"/>
              </a:rPr>
              <a:t>Das zweite Verfahren besteht in einer Anordnung, mit der ein Schließ- oder Drosselvorgang</a:t>
            </a:r>
            <a:endParaRPr sz="900" dirty="0">
              <a:solidFill>
                <a:prstClr val="black"/>
              </a:solidFill>
              <a:latin typeface="TimesNewRoman"/>
              <a:cs typeface="TimesNewRoman"/>
            </a:endParaRPr>
          </a:p>
          <a:p>
            <a:pPr marL="10"/>
            <a:r>
              <a:rPr sz="900" spc="10" dirty="0">
                <a:solidFill>
                  <a:prstClr val="black"/>
                </a:solidFill>
                <a:latin typeface="Times New Roman"/>
                <a:cs typeface="Times New Roman"/>
              </a:rPr>
              <a:t>der Absperrarmatur unabhängig von wechselnden Anlagen- und Betriebsbedingungen</a:t>
            </a:r>
            <a:r>
              <a:rPr sz="900" spc="10" dirty="0">
                <a:solidFill>
                  <a:prstClr val="black"/>
                </a:solidFill>
                <a:latin typeface="Times New Roman"/>
                <a:cs typeface="Times New Roman"/>
              </a:rPr>
              <a:t> der</a:t>
            </a:r>
            <a:endParaRPr sz="900" dirty="0">
              <a:solidFill>
                <a:prstClr val="black"/>
              </a:solidFill>
              <a:latin typeface="TimesNewRoman"/>
              <a:cs typeface="TimesNewRoman"/>
            </a:endParaRPr>
          </a:p>
          <a:p>
            <a:pPr marL="10"/>
            <a:r>
              <a:rPr sz="900" spc="10" dirty="0">
                <a:solidFill>
                  <a:prstClr val="black"/>
                </a:solidFill>
                <a:latin typeface="Times New Roman"/>
                <a:cs typeface="Times New Roman"/>
              </a:rPr>
              <a:t>Rohrleitung in kürzest möglicher Zeit erfolgt, ohne dass dabei ein vorgegebener Druck</a:t>
            </a:r>
            <a:r>
              <a:rPr sz="900" spc="10" dirty="0">
                <a:solidFill>
                  <a:prstClr val="black"/>
                </a:solidFill>
                <a:latin typeface="Times New Roman"/>
                <a:cs typeface="Times New Roman"/>
              </a:rPr>
              <a:t> in der</a:t>
            </a:r>
            <a:endParaRPr sz="900" dirty="0">
              <a:solidFill>
                <a:prstClr val="black"/>
              </a:solidFill>
              <a:latin typeface="TimesNewRoman"/>
              <a:cs typeface="TimesNewRoman"/>
            </a:endParaRPr>
          </a:p>
          <a:p>
            <a:pPr marL="10"/>
            <a:r>
              <a:rPr sz="900" spc="10" dirty="0">
                <a:solidFill>
                  <a:prstClr val="black"/>
                </a:solidFill>
                <a:latin typeface="Times New Roman"/>
                <a:cs typeface="Times New Roman"/>
              </a:rPr>
              <a:t>Rohrleitung überschritten wird. Die Anordnung soll ohne eine Einspeisung von Luft oder</a:t>
            </a:r>
            <a:endParaRPr sz="900" dirty="0">
              <a:solidFill>
                <a:prstClr val="black"/>
              </a:solidFill>
              <a:latin typeface="TimesNewRoman"/>
              <a:cs typeface="TimesNewRoman"/>
            </a:endParaRPr>
          </a:p>
          <a:p>
            <a:pPr marL="10"/>
            <a:r>
              <a:rPr sz="900" spc="10" dirty="0">
                <a:solidFill>
                  <a:prstClr val="black"/>
                </a:solidFill>
                <a:latin typeface="Times New Roman"/>
                <a:cs typeface="Times New Roman"/>
              </a:rPr>
              <a:t>anderen Gasen in die Rohrleitung auskommen, um die Verunreinigung der Förderflüssigkeit</a:t>
            </a:r>
            <a:endParaRPr sz="900" dirty="0">
              <a:solidFill>
                <a:prstClr val="black"/>
              </a:solidFill>
              <a:latin typeface="TimesNewRoman"/>
              <a:cs typeface="TimesNewRoman"/>
            </a:endParaRPr>
          </a:p>
          <a:p>
            <a:pPr marL="10"/>
            <a:r>
              <a:rPr sz="900" spc="10" dirty="0">
                <a:solidFill>
                  <a:prstClr val="black"/>
                </a:solidFill>
                <a:latin typeface="Times New Roman"/>
                <a:cs typeface="Times New Roman"/>
              </a:rPr>
              <a:t>auszuschließen. Aufwendigere Einrichtungen, wie Windkessel, komplizierte Regeleinrichtun</a:t>
            </a:r>
            <a:r>
              <a:rPr sz="900" spc="10" dirty="0">
                <a:solidFill>
                  <a:prstClr val="black"/>
                </a:solidFill>
                <a:latin typeface="Times New Roman"/>
                <a:cs typeface="Times New Roman"/>
              </a:rPr>
              <a:t>-</a:t>
            </a:r>
            <a:endParaRPr sz="900" dirty="0">
              <a:solidFill>
                <a:prstClr val="black"/>
              </a:solidFill>
              <a:latin typeface="TimesNewRoman"/>
              <a:cs typeface="TimesNewRoman"/>
            </a:endParaRPr>
          </a:p>
          <a:p>
            <a:pPr marL="10"/>
            <a:r>
              <a:rPr sz="900" spc="10" dirty="0">
                <a:solidFill>
                  <a:prstClr val="black"/>
                </a:solidFill>
                <a:latin typeface="Times New Roman"/>
                <a:cs typeface="Times New Roman"/>
              </a:rPr>
              <a:t>gen für die Schließ- bzw. Drosselarmatur und umfangreiche Installationen für die Umlenkung</a:t>
            </a:r>
            <a:endParaRPr sz="900" dirty="0">
              <a:solidFill>
                <a:prstClr val="black"/>
              </a:solidFill>
              <a:latin typeface="TimesNewRoman"/>
              <a:cs typeface="TimesNewRoman"/>
            </a:endParaRPr>
          </a:p>
          <a:p>
            <a:pPr marL="10"/>
            <a:r>
              <a:rPr sz="900" spc="10" dirty="0">
                <a:solidFill>
                  <a:prstClr val="black"/>
                </a:solidFill>
                <a:latin typeface="Times New Roman"/>
                <a:cs typeface="Times New Roman"/>
              </a:rPr>
              <a:t>der Transportflüssigkeit sollten vermieden werden. Die Lösung ist in </a:t>
            </a:r>
            <a:r>
              <a:rPr sz="900" b="1" spc="10" dirty="0">
                <a:solidFill>
                  <a:prstClr val="black"/>
                </a:solidFill>
                <a:latin typeface="Times New Roman"/>
                <a:cs typeface="Times New Roman"/>
              </a:rPr>
              <a:t>Bild 2</a:t>
            </a:r>
            <a:r>
              <a:rPr sz="900" spc="10" dirty="0">
                <a:solidFill>
                  <a:prstClr val="black"/>
                </a:solidFill>
                <a:latin typeface="Times New Roman"/>
                <a:cs typeface="Times New Roman"/>
              </a:rPr>
              <a:t> dargestellt (vgl</a:t>
            </a:r>
            <a:r>
              <a:rPr sz="900" spc="10" dirty="0">
                <a:solidFill>
                  <a:prstClr val="black"/>
                </a:solidFill>
                <a:latin typeface="Times New Roman"/>
                <a:cs typeface="Times New Roman"/>
              </a:rPr>
              <a:t>.</a:t>
            </a:r>
            <a:endParaRPr sz="900" dirty="0">
              <a:solidFill>
                <a:prstClr val="black"/>
              </a:solidFill>
              <a:latin typeface="TimesNewRoman"/>
              <a:cs typeface="TimesNewRoman"/>
            </a:endParaRPr>
          </a:p>
          <a:p>
            <a:r>
              <a:rPr sz="900" spc="10" dirty="0">
                <a:solidFill>
                  <a:prstClr val="black"/>
                </a:solidFill>
                <a:latin typeface="Times New Roman"/>
                <a:cs typeface="Times New Roman"/>
              </a:rPr>
              <a:t>auch</a:t>
            </a:r>
            <a:r>
              <a:rPr sz="900" spc="10" dirty="0">
                <a:solidFill>
                  <a:prstClr val="black"/>
                </a:solidFill>
                <a:latin typeface="Times New Roman"/>
                <a:cs typeface="Times New Roman"/>
              </a:rPr>
              <a:t> [4]).</a:t>
            </a:r>
            <a:endParaRPr sz="900" dirty="0">
              <a:solidFill>
                <a:prstClr val="black"/>
              </a:solidFill>
              <a:latin typeface="TimesNewRoman"/>
              <a:cs typeface="TimesNewRoman"/>
            </a:endParaRPr>
          </a:p>
        </p:txBody>
      </p:sp>
      <p:sp>
        <p:nvSpPr>
          <p:cNvPr id="156" name="object 1"/>
          <p:cNvSpPr/>
          <p:nvPr/>
        </p:nvSpPr>
        <p:spPr>
          <a:xfrm>
            <a:off x="1163278" y="2914834"/>
            <a:ext cx="1204585" cy="6911"/>
          </a:xfrm>
          <a:custGeom>
            <a:avLst/>
            <a:gdLst/>
            <a:ahLst/>
            <a:cxnLst/>
            <a:rect l="l" t="t" r="r" b="b"/>
            <a:pathLst>
              <a:path w="701420" h="7620">
                <a:moveTo>
                  <a:pt x="0" y="0"/>
                </a:moveTo>
                <a:lnTo>
                  <a:pt x="0" y="7620"/>
                </a:lnTo>
                <a:lnTo>
                  <a:pt x="701421" y="7620"/>
                </a:lnTo>
                <a:lnTo>
                  <a:pt x="701421"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2" name="object 2"/>
          <p:cNvSpPr/>
          <p:nvPr/>
        </p:nvSpPr>
        <p:spPr>
          <a:xfrm>
            <a:off x="1163278" y="3181605"/>
            <a:ext cx="1204585" cy="6566"/>
          </a:xfrm>
          <a:custGeom>
            <a:avLst/>
            <a:gdLst/>
            <a:ahLst/>
            <a:cxnLst/>
            <a:rect l="l" t="t" r="r" b="b"/>
            <a:pathLst>
              <a:path w="701420" h="7239">
                <a:moveTo>
                  <a:pt x="0" y="0"/>
                </a:moveTo>
                <a:lnTo>
                  <a:pt x="0" y="7239"/>
                </a:lnTo>
                <a:lnTo>
                  <a:pt x="701421" y="7239"/>
                </a:lnTo>
                <a:lnTo>
                  <a:pt x="701421"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3" name="object 3"/>
          <p:cNvSpPr/>
          <p:nvPr/>
        </p:nvSpPr>
        <p:spPr>
          <a:xfrm>
            <a:off x="2369828" y="2511212"/>
            <a:ext cx="115159" cy="6911"/>
          </a:xfrm>
          <a:custGeom>
            <a:avLst/>
            <a:gdLst/>
            <a:ahLst/>
            <a:cxnLst/>
            <a:rect l="l" t="t" r="r" b="b"/>
            <a:pathLst>
              <a:path w="67056" h="7620">
                <a:moveTo>
                  <a:pt x="0" y="0"/>
                </a:moveTo>
                <a:lnTo>
                  <a:pt x="0" y="7620"/>
                </a:lnTo>
                <a:lnTo>
                  <a:pt x="67056" y="7620"/>
                </a:lnTo>
                <a:lnTo>
                  <a:pt x="67056"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4" name="object 4"/>
          <p:cNvSpPr/>
          <p:nvPr/>
        </p:nvSpPr>
        <p:spPr>
          <a:xfrm>
            <a:off x="2371791" y="2650826"/>
            <a:ext cx="115159" cy="7257"/>
          </a:xfrm>
          <a:custGeom>
            <a:avLst/>
            <a:gdLst/>
            <a:ahLst/>
            <a:cxnLst/>
            <a:rect l="l" t="t" r="r" b="b"/>
            <a:pathLst>
              <a:path w="67056" h="8001">
                <a:moveTo>
                  <a:pt x="67056" y="8001"/>
                </a:moveTo>
                <a:lnTo>
                  <a:pt x="67056" y="380"/>
                </a:lnTo>
                <a:lnTo>
                  <a:pt x="0" y="0"/>
                </a:lnTo>
                <a:lnTo>
                  <a:pt x="0" y="7239"/>
                </a:lnTo>
                <a:lnTo>
                  <a:pt x="67056" y="8001"/>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5" name="object 5"/>
          <p:cNvSpPr/>
          <p:nvPr/>
        </p:nvSpPr>
        <p:spPr>
          <a:xfrm>
            <a:off x="2509851" y="2538511"/>
            <a:ext cx="164886" cy="14514"/>
          </a:xfrm>
          <a:custGeom>
            <a:avLst/>
            <a:gdLst/>
            <a:ahLst/>
            <a:cxnLst/>
            <a:rect l="l" t="t" r="r" b="b"/>
            <a:pathLst>
              <a:path w="96012" h="16002">
                <a:moveTo>
                  <a:pt x="0" y="0"/>
                </a:moveTo>
                <a:lnTo>
                  <a:pt x="0" y="16002"/>
                </a:lnTo>
                <a:lnTo>
                  <a:pt x="96012" y="16002"/>
                </a:lnTo>
                <a:lnTo>
                  <a:pt x="96012"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6" name="object 6"/>
          <p:cNvSpPr/>
          <p:nvPr/>
        </p:nvSpPr>
        <p:spPr>
          <a:xfrm>
            <a:off x="2509851" y="2528146"/>
            <a:ext cx="164232" cy="20388"/>
          </a:xfrm>
          <a:custGeom>
            <a:avLst/>
            <a:gdLst/>
            <a:ahLst/>
            <a:cxnLst/>
            <a:rect l="l" t="t" r="r" b="b"/>
            <a:pathLst>
              <a:path w="95631" h="22479">
                <a:moveTo>
                  <a:pt x="0" y="0"/>
                </a:moveTo>
                <a:lnTo>
                  <a:pt x="0" y="22479"/>
                </a:lnTo>
                <a:lnTo>
                  <a:pt x="95631" y="22479"/>
                </a:lnTo>
                <a:lnTo>
                  <a:pt x="95631"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7" name="object 7"/>
          <p:cNvSpPr/>
          <p:nvPr/>
        </p:nvSpPr>
        <p:spPr>
          <a:xfrm>
            <a:off x="2654454" y="2538511"/>
            <a:ext cx="38604" cy="14514"/>
          </a:xfrm>
          <a:custGeom>
            <a:avLst/>
            <a:gdLst/>
            <a:ahLst/>
            <a:cxnLst/>
            <a:rect l="l" t="t" r="r" b="b"/>
            <a:pathLst>
              <a:path w="22479" h="16002">
                <a:moveTo>
                  <a:pt x="0" y="0"/>
                </a:moveTo>
                <a:lnTo>
                  <a:pt x="0" y="16002"/>
                </a:lnTo>
                <a:lnTo>
                  <a:pt x="22479" y="16002"/>
                </a:lnTo>
                <a:lnTo>
                  <a:pt x="22479"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8" name="object 8"/>
          <p:cNvSpPr/>
          <p:nvPr/>
        </p:nvSpPr>
        <p:spPr>
          <a:xfrm>
            <a:off x="2654454" y="2528146"/>
            <a:ext cx="38604" cy="20388"/>
          </a:xfrm>
          <a:custGeom>
            <a:avLst/>
            <a:gdLst/>
            <a:ahLst/>
            <a:cxnLst/>
            <a:rect l="l" t="t" r="r" b="b"/>
            <a:pathLst>
              <a:path w="22479" h="22479">
                <a:moveTo>
                  <a:pt x="11430" y="0"/>
                </a:moveTo>
                <a:lnTo>
                  <a:pt x="22479" y="0"/>
                </a:lnTo>
                <a:lnTo>
                  <a:pt x="22479" y="11430"/>
                </a:lnTo>
                <a:lnTo>
                  <a:pt x="0" y="11430"/>
                </a:lnTo>
                <a:lnTo>
                  <a:pt x="11430" y="22479"/>
                </a:lnTo>
                <a:lnTo>
                  <a:pt x="11430" y="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9" name="object 9"/>
          <p:cNvSpPr/>
          <p:nvPr/>
        </p:nvSpPr>
        <p:spPr>
          <a:xfrm>
            <a:off x="2509851" y="2542658"/>
            <a:ext cx="164232" cy="20388"/>
          </a:xfrm>
          <a:custGeom>
            <a:avLst/>
            <a:gdLst/>
            <a:ahLst/>
            <a:cxnLst/>
            <a:rect l="l" t="t" r="r" b="b"/>
            <a:pathLst>
              <a:path w="95631" h="22479">
                <a:moveTo>
                  <a:pt x="0" y="0"/>
                </a:moveTo>
                <a:lnTo>
                  <a:pt x="0" y="22479"/>
                </a:lnTo>
                <a:lnTo>
                  <a:pt x="95631" y="22479"/>
                </a:lnTo>
                <a:lnTo>
                  <a:pt x="95631"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10" name="object 10"/>
          <p:cNvSpPr/>
          <p:nvPr/>
        </p:nvSpPr>
        <p:spPr>
          <a:xfrm>
            <a:off x="2654454" y="2542658"/>
            <a:ext cx="38604" cy="20388"/>
          </a:xfrm>
          <a:custGeom>
            <a:avLst/>
            <a:gdLst/>
            <a:ahLst/>
            <a:cxnLst/>
            <a:rect l="l" t="t" r="r" b="b"/>
            <a:pathLst>
              <a:path w="22479" h="22479">
                <a:moveTo>
                  <a:pt x="22479" y="11430"/>
                </a:moveTo>
                <a:lnTo>
                  <a:pt x="22479" y="22479"/>
                </a:lnTo>
                <a:lnTo>
                  <a:pt x="11430" y="22479"/>
                </a:lnTo>
                <a:lnTo>
                  <a:pt x="11430" y="0"/>
                </a:lnTo>
                <a:lnTo>
                  <a:pt x="0" y="11430"/>
                </a:lnTo>
                <a:lnTo>
                  <a:pt x="22479" y="1143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11" name="object 11"/>
          <p:cNvSpPr/>
          <p:nvPr/>
        </p:nvSpPr>
        <p:spPr>
          <a:xfrm>
            <a:off x="2490876" y="2538511"/>
            <a:ext cx="38604" cy="14514"/>
          </a:xfrm>
          <a:custGeom>
            <a:avLst/>
            <a:gdLst/>
            <a:ahLst/>
            <a:cxnLst/>
            <a:rect l="l" t="t" r="r" b="b"/>
            <a:pathLst>
              <a:path w="22479" h="16002">
                <a:moveTo>
                  <a:pt x="0" y="0"/>
                </a:moveTo>
                <a:lnTo>
                  <a:pt x="0" y="16002"/>
                </a:lnTo>
                <a:lnTo>
                  <a:pt x="22479" y="16002"/>
                </a:lnTo>
                <a:lnTo>
                  <a:pt x="22479"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12" name="object 12"/>
          <p:cNvSpPr/>
          <p:nvPr/>
        </p:nvSpPr>
        <p:spPr>
          <a:xfrm>
            <a:off x="2490876" y="2542658"/>
            <a:ext cx="38604" cy="20388"/>
          </a:xfrm>
          <a:custGeom>
            <a:avLst/>
            <a:gdLst/>
            <a:ahLst/>
            <a:cxnLst/>
            <a:rect l="l" t="t" r="r" b="b"/>
            <a:pathLst>
              <a:path w="22479" h="22479">
                <a:moveTo>
                  <a:pt x="11049" y="22479"/>
                </a:moveTo>
                <a:lnTo>
                  <a:pt x="0" y="22479"/>
                </a:lnTo>
                <a:lnTo>
                  <a:pt x="0" y="11430"/>
                </a:lnTo>
                <a:lnTo>
                  <a:pt x="22479" y="11430"/>
                </a:lnTo>
                <a:lnTo>
                  <a:pt x="11049" y="0"/>
                </a:lnTo>
                <a:lnTo>
                  <a:pt x="11049" y="22479"/>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13" name="object 13"/>
          <p:cNvSpPr/>
          <p:nvPr/>
        </p:nvSpPr>
        <p:spPr>
          <a:xfrm>
            <a:off x="2490876" y="2528146"/>
            <a:ext cx="38604" cy="20388"/>
          </a:xfrm>
          <a:custGeom>
            <a:avLst/>
            <a:gdLst/>
            <a:ahLst/>
            <a:cxnLst/>
            <a:rect l="l" t="t" r="r" b="b"/>
            <a:pathLst>
              <a:path w="22479" h="22479">
                <a:moveTo>
                  <a:pt x="0" y="11430"/>
                </a:moveTo>
                <a:lnTo>
                  <a:pt x="0" y="0"/>
                </a:lnTo>
                <a:lnTo>
                  <a:pt x="11049" y="0"/>
                </a:lnTo>
                <a:lnTo>
                  <a:pt x="11049" y="22479"/>
                </a:lnTo>
                <a:lnTo>
                  <a:pt x="22479" y="11430"/>
                </a:lnTo>
                <a:lnTo>
                  <a:pt x="0" y="1143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14" name="object 14"/>
          <p:cNvSpPr/>
          <p:nvPr/>
        </p:nvSpPr>
        <p:spPr>
          <a:xfrm>
            <a:off x="2797097" y="2289712"/>
            <a:ext cx="12432" cy="762659"/>
          </a:xfrm>
          <a:custGeom>
            <a:avLst/>
            <a:gdLst/>
            <a:ahLst/>
            <a:cxnLst/>
            <a:rect l="l" t="t" r="r" b="b"/>
            <a:pathLst>
              <a:path w="7239" h="840867">
                <a:moveTo>
                  <a:pt x="0" y="0"/>
                </a:moveTo>
                <a:lnTo>
                  <a:pt x="0" y="840868"/>
                </a:lnTo>
                <a:lnTo>
                  <a:pt x="7239" y="840868"/>
                </a:lnTo>
                <a:lnTo>
                  <a:pt x="7239"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15" name="object 15"/>
          <p:cNvSpPr/>
          <p:nvPr/>
        </p:nvSpPr>
        <p:spPr>
          <a:xfrm>
            <a:off x="2533419" y="2001508"/>
            <a:ext cx="541115" cy="286127"/>
          </a:xfrm>
          <a:custGeom>
            <a:avLst/>
            <a:gdLst/>
            <a:ahLst/>
            <a:cxnLst/>
            <a:rect l="l" t="t" r="r" b="b"/>
            <a:pathLst>
              <a:path w="315087" h="315468">
                <a:moveTo>
                  <a:pt x="0" y="0"/>
                </a:moveTo>
                <a:lnTo>
                  <a:pt x="0" y="315468"/>
                </a:lnTo>
                <a:lnTo>
                  <a:pt x="315087" y="315468"/>
                </a:lnTo>
                <a:lnTo>
                  <a:pt x="315087" y="0"/>
                </a:lnTo>
                <a:lnTo>
                  <a:pt x="0" y="0"/>
                </a:lnTo>
                <a:close/>
              </a:path>
            </a:pathLst>
          </a:custGeom>
          <a:solidFill>
            <a:srgbClr val="FFFFFF"/>
          </a:solidFill>
        </p:spPr>
        <p:txBody>
          <a:bodyPr wrap="square" lIns="0" tIns="0" rIns="0" bIns="0" rtlCol="0">
            <a:noAutofit/>
          </a:bodyPr>
          <a:lstStyle/>
          <a:p>
            <a:endParaRPr smtClean="0">
              <a:solidFill>
                <a:prstClr val="black"/>
              </a:solidFill>
            </a:endParaRPr>
          </a:p>
        </p:txBody>
      </p:sp>
      <p:sp>
        <p:nvSpPr>
          <p:cNvPr id="16" name="object 16"/>
          <p:cNvSpPr/>
          <p:nvPr/>
        </p:nvSpPr>
        <p:spPr>
          <a:xfrm>
            <a:off x="2533418" y="1998051"/>
            <a:ext cx="539807" cy="6566"/>
          </a:xfrm>
          <a:custGeom>
            <a:avLst/>
            <a:gdLst/>
            <a:ahLst/>
            <a:cxnLst/>
            <a:rect l="l" t="t" r="r" b="b"/>
            <a:pathLst>
              <a:path w="314325" h="7239">
                <a:moveTo>
                  <a:pt x="0" y="0"/>
                </a:moveTo>
                <a:lnTo>
                  <a:pt x="0" y="7239"/>
                </a:lnTo>
                <a:lnTo>
                  <a:pt x="314325" y="7239"/>
                </a:lnTo>
                <a:lnTo>
                  <a:pt x="314325"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17" name="object 17"/>
          <p:cNvSpPr/>
          <p:nvPr/>
        </p:nvSpPr>
        <p:spPr>
          <a:xfrm>
            <a:off x="3066669" y="2001512"/>
            <a:ext cx="13086" cy="285781"/>
          </a:xfrm>
          <a:custGeom>
            <a:avLst/>
            <a:gdLst/>
            <a:ahLst/>
            <a:cxnLst/>
            <a:rect l="l" t="t" r="r" b="b"/>
            <a:pathLst>
              <a:path w="7620" h="315087">
                <a:moveTo>
                  <a:pt x="0" y="0"/>
                </a:moveTo>
                <a:lnTo>
                  <a:pt x="0" y="315087"/>
                </a:lnTo>
                <a:lnTo>
                  <a:pt x="7620" y="315087"/>
                </a:lnTo>
                <a:lnTo>
                  <a:pt x="7620"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18" name="object 18"/>
          <p:cNvSpPr/>
          <p:nvPr/>
        </p:nvSpPr>
        <p:spPr>
          <a:xfrm>
            <a:off x="3066669" y="1998051"/>
            <a:ext cx="13086" cy="6566"/>
          </a:xfrm>
          <a:custGeom>
            <a:avLst/>
            <a:gdLst/>
            <a:ahLst/>
            <a:cxnLst/>
            <a:rect l="l" t="t" r="r" b="b"/>
            <a:pathLst>
              <a:path w="7620" h="7239">
                <a:moveTo>
                  <a:pt x="3810" y="0"/>
                </a:moveTo>
                <a:lnTo>
                  <a:pt x="7620" y="0"/>
                </a:lnTo>
                <a:lnTo>
                  <a:pt x="7620" y="3810"/>
                </a:lnTo>
                <a:lnTo>
                  <a:pt x="0" y="3810"/>
                </a:lnTo>
                <a:lnTo>
                  <a:pt x="3810" y="7239"/>
                </a:lnTo>
                <a:lnTo>
                  <a:pt x="3810"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19" name="object 19"/>
          <p:cNvSpPr/>
          <p:nvPr/>
        </p:nvSpPr>
        <p:spPr>
          <a:xfrm>
            <a:off x="2533418" y="2283832"/>
            <a:ext cx="539807" cy="6911"/>
          </a:xfrm>
          <a:custGeom>
            <a:avLst/>
            <a:gdLst/>
            <a:ahLst/>
            <a:cxnLst/>
            <a:rect l="l" t="t" r="r" b="b"/>
            <a:pathLst>
              <a:path w="314325" h="7620">
                <a:moveTo>
                  <a:pt x="0" y="0"/>
                </a:moveTo>
                <a:lnTo>
                  <a:pt x="0" y="7620"/>
                </a:lnTo>
                <a:lnTo>
                  <a:pt x="314325" y="7620"/>
                </a:lnTo>
                <a:lnTo>
                  <a:pt x="314325"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20" name="object 20"/>
          <p:cNvSpPr/>
          <p:nvPr/>
        </p:nvSpPr>
        <p:spPr>
          <a:xfrm>
            <a:off x="3066669" y="2283832"/>
            <a:ext cx="13086" cy="6911"/>
          </a:xfrm>
          <a:custGeom>
            <a:avLst/>
            <a:gdLst/>
            <a:ahLst/>
            <a:cxnLst/>
            <a:rect l="l" t="t" r="r" b="b"/>
            <a:pathLst>
              <a:path w="7620" h="7620">
                <a:moveTo>
                  <a:pt x="7620" y="3810"/>
                </a:moveTo>
                <a:lnTo>
                  <a:pt x="7620" y="7620"/>
                </a:lnTo>
                <a:lnTo>
                  <a:pt x="3810" y="7620"/>
                </a:lnTo>
                <a:lnTo>
                  <a:pt x="3810" y="0"/>
                </a:lnTo>
                <a:lnTo>
                  <a:pt x="0" y="3810"/>
                </a:lnTo>
                <a:lnTo>
                  <a:pt x="7620" y="381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21" name="object 21"/>
          <p:cNvSpPr/>
          <p:nvPr/>
        </p:nvSpPr>
        <p:spPr>
          <a:xfrm>
            <a:off x="2527519" y="2001512"/>
            <a:ext cx="12432" cy="285781"/>
          </a:xfrm>
          <a:custGeom>
            <a:avLst/>
            <a:gdLst/>
            <a:ahLst/>
            <a:cxnLst/>
            <a:rect l="l" t="t" r="r" b="b"/>
            <a:pathLst>
              <a:path w="7239" h="315087">
                <a:moveTo>
                  <a:pt x="0" y="0"/>
                </a:moveTo>
                <a:lnTo>
                  <a:pt x="0" y="315087"/>
                </a:lnTo>
                <a:lnTo>
                  <a:pt x="7239" y="315087"/>
                </a:lnTo>
                <a:lnTo>
                  <a:pt x="7239"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22" name="object 22"/>
          <p:cNvSpPr/>
          <p:nvPr/>
        </p:nvSpPr>
        <p:spPr>
          <a:xfrm>
            <a:off x="2527519" y="2283832"/>
            <a:ext cx="12432" cy="6911"/>
          </a:xfrm>
          <a:custGeom>
            <a:avLst/>
            <a:gdLst/>
            <a:ahLst/>
            <a:cxnLst/>
            <a:rect l="l" t="t" r="r" b="b"/>
            <a:pathLst>
              <a:path w="7239" h="7620">
                <a:moveTo>
                  <a:pt x="3429" y="7620"/>
                </a:moveTo>
                <a:lnTo>
                  <a:pt x="0" y="7620"/>
                </a:lnTo>
                <a:lnTo>
                  <a:pt x="0" y="3810"/>
                </a:lnTo>
                <a:lnTo>
                  <a:pt x="7239" y="3810"/>
                </a:lnTo>
                <a:lnTo>
                  <a:pt x="3429" y="0"/>
                </a:lnTo>
                <a:lnTo>
                  <a:pt x="3429" y="762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23" name="object 23"/>
          <p:cNvSpPr/>
          <p:nvPr/>
        </p:nvSpPr>
        <p:spPr>
          <a:xfrm>
            <a:off x="2527519" y="1998051"/>
            <a:ext cx="12432" cy="6566"/>
          </a:xfrm>
          <a:custGeom>
            <a:avLst/>
            <a:gdLst/>
            <a:ahLst/>
            <a:cxnLst/>
            <a:rect l="l" t="t" r="r" b="b"/>
            <a:pathLst>
              <a:path w="7239" h="7239">
                <a:moveTo>
                  <a:pt x="0" y="3810"/>
                </a:moveTo>
                <a:lnTo>
                  <a:pt x="0" y="0"/>
                </a:lnTo>
                <a:lnTo>
                  <a:pt x="3429" y="0"/>
                </a:lnTo>
                <a:lnTo>
                  <a:pt x="3429" y="7239"/>
                </a:lnTo>
                <a:lnTo>
                  <a:pt x="7239" y="3810"/>
                </a:lnTo>
                <a:lnTo>
                  <a:pt x="0" y="381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24" name="object 24"/>
          <p:cNvSpPr/>
          <p:nvPr/>
        </p:nvSpPr>
        <p:spPr>
          <a:xfrm>
            <a:off x="2421203" y="2571512"/>
            <a:ext cx="69355" cy="24880"/>
          </a:xfrm>
          <a:custGeom>
            <a:avLst/>
            <a:gdLst/>
            <a:ahLst/>
            <a:cxnLst/>
            <a:rect l="l" t="t" r="r" b="b"/>
            <a:pathLst>
              <a:path w="40385" h="27431">
                <a:moveTo>
                  <a:pt x="0" y="27432"/>
                </a:moveTo>
                <a:lnTo>
                  <a:pt x="0" y="0"/>
                </a:lnTo>
                <a:lnTo>
                  <a:pt x="40386" y="0"/>
                </a:lnTo>
                <a:lnTo>
                  <a:pt x="40386"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57"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877" y="2571340"/>
            <a:ext cx="70011" cy="25226"/>
          </a:xfrm>
          <a:prstGeom prst="rect">
            <a:avLst/>
          </a:prstGeom>
        </p:spPr>
      </p:pic>
      <p:sp>
        <p:nvSpPr>
          <p:cNvPr id="25" name="object 25"/>
          <p:cNvSpPr/>
          <p:nvPr/>
        </p:nvSpPr>
        <p:spPr>
          <a:xfrm>
            <a:off x="2491214" y="2571512"/>
            <a:ext cx="68703" cy="24880"/>
          </a:xfrm>
          <a:custGeom>
            <a:avLst/>
            <a:gdLst/>
            <a:ahLst/>
            <a:cxnLst/>
            <a:rect l="l" t="t" r="r" b="b"/>
            <a:pathLst>
              <a:path w="40005" h="27431">
                <a:moveTo>
                  <a:pt x="0" y="27432"/>
                </a:moveTo>
                <a:lnTo>
                  <a:pt x="0" y="0"/>
                </a:lnTo>
                <a:lnTo>
                  <a:pt x="40005" y="0"/>
                </a:lnTo>
                <a:lnTo>
                  <a:pt x="40005"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58"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875" y="2571340"/>
            <a:ext cx="69357" cy="25226"/>
          </a:xfrm>
          <a:prstGeom prst="rect">
            <a:avLst/>
          </a:prstGeom>
        </p:spPr>
      </p:pic>
      <p:sp>
        <p:nvSpPr>
          <p:cNvPr id="26" name="object 26"/>
          <p:cNvSpPr/>
          <p:nvPr/>
        </p:nvSpPr>
        <p:spPr>
          <a:xfrm>
            <a:off x="2560559" y="2571512"/>
            <a:ext cx="68701" cy="24880"/>
          </a:xfrm>
          <a:custGeom>
            <a:avLst/>
            <a:gdLst/>
            <a:ahLst/>
            <a:cxnLst/>
            <a:rect l="l" t="t" r="r" b="b"/>
            <a:pathLst>
              <a:path w="40004" h="27431">
                <a:moveTo>
                  <a:pt x="0" y="27432"/>
                </a:moveTo>
                <a:lnTo>
                  <a:pt x="0" y="0"/>
                </a:lnTo>
                <a:lnTo>
                  <a:pt x="40005" y="0"/>
                </a:lnTo>
                <a:lnTo>
                  <a:pt x="40005"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59"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245" y="2571340"/>
            <a:ext cx="69355" cy="25226"/>
          </a:xfrm>
          <a:prstGeom prst="rect">
            <a:avLst/>
          </a:prstGeom>
        </p:spPr>
      </p:pic>
      <p:sp>
        <p:nvSpPr>
          <p:cNvPr id="27" name="object 27"/>
          <p:cNvSpPr/>
          <p:nvPr/>
        </p:nvSpPr>
        <p:spPr>
          <a:xfrm>
            <a:off x="2629916" y="2571512"/>
            <a:ext cx="69357" cy="24880"/>
          </a:xfrm>
          <a:custGeom>
            <a:avLst/>
            <a:gdLst/>
            <a:ahLst/>
            <a:cxnLst/>
            <a:rect l="l" t="t" r="r" b="b"/>
            <a:pathLst>
              <a:path w="40386" h="27431">
                <a:moveTo>
                  <a:pt x="0" y="27432"/>
                </a:moveTo>
                <a:lnTo>
                  <a:pt x="0" y="0"/>
                </a:lnTo>
                <a:lnTo>
                  <a:pt x="40386" y="0"/>
                </a:lnTo>
                <a:lnTo>
                  <a:pt x="40386"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60"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602" y="2571340"/>
            <a:ext cx="70011" cy="25226"/>
          </a:xfrm>
          <a:prstGeom prst="rect">
            <a:avLst/>
          </a:prstGeom>
        </p:spPr>
      </p:pic>
      <p:sp>
        <p:nvSpPr>
          <p:cNvPr id="28" name="object 28"/>
          <p:cNvSpPr/>
          <p:nvPr/>
        </p:nvSpPr>
        <p:spPr>
          <a:xfrm>
            <a:off x="2699927" y="2571512"/>
            <a:ext cx="68701" cy="24880"/>
          </a:xfrm>
          <a:custGeom>
            <a:avLst/>
            <a:gdLst/>
            <a:ahLst/>
            <a:cxnLst/>
            <a:rect l="l" t="t" r="r" b="b"/>
            <a:pathLst>
              <a:path w="40004" h="27431">
                <a:moveTo>
                  <a:pt x="0" y="27432"/>
                </a:moveTo>
                <a:lnTo>
                  <a:pt x="0" y="0"/>
                </a:lnTo>
                <a:lnTo>
                  <a:pt x="40005" y="0"/>
                </a:lnTo>
                <a:lnTo>
                  <a:pt x="40005"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61"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614" y="2571340"/>
            <a:ext cx="69355" cy="25226"/>
          </a:xfrm>
          <a:prstGeom prst="rect">
            <a:avLst/>
          </a:prstGeom>
        </p:spPr>
      </p:pic>
      <p:sp>
        <p:nvSpPr>
          <p:cNvPr id="29" name="object 29"/>
          <p:cNvSpPr/>
          <p:nvPr/>
        </p:nvSpPr>
        <p:spPr>
          <a:xfrm>
            <a:off x="2769297" y="2571512"/>
            <a:ext cx="68703" cy="24880"/>
          </a:xfrm>
          <a:custGeom>
            <a:avLst/>
            <a:gdLst/>
            <a:ahLst/>
            <a:cxnLst/>
            <a:rect l="l" t="t" r="r" b="b"/>
            <a:pathLst>
              <a:path w="40005" h="27431">
                <a:moveTo>
                  <a:pt x="0" y="27432"/>
                </a:moveTo>
                <a:lnTo>
                  <a:pt x="0" y="0"/>
                </a:lnTo>
                <a:lnTo>
                  <a:pt x="40005" y="0"/>
                </a:lnTo>
                <a:lnTo>
                  <a:pt x="40005"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62"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958" y="2571340"/>
            <a:ext cx="69357" cy="25226"/>
          </a:xfrm>
          <a:prstGeom prst="rect">
            <a:avLst/>
          </a:prstGeom>
        </p:spPr>
      </p:pic>
      <p:sp>
        <p:nvSpPr>
          <p:cNvPr id="30" name="object 30"/>
          <p:cNvSpPr/>
          <p:nvPr/>
        </p:nvSpPr>
        <p:spPr>
          <a:xfrm>
            <a:off x="2838654" y="2571512"/>
            <a:ext cx="69355" cy="24880"/>
          </a:xfrm>
          <a:custGeom>
            <a:avLst/>
            <a:gdLst/>
            <a:ahLst/>
            <a:cxnLst/>
            <a:rect l="l" t="t" r="r" b="b"/>
            <a:pathLst>
              <a:path w="40385" h="27431">
                <a:moveTo>
                  <a:pt x="0" y="27432"/>
                </a:moveTo>
                <a:lnTo>
                  <a:pt x="0" y="0"/>
                </a:lnTo>
                <a:lnTo>
                  <a:pt x="40386" y="0"/>
                </a:lnTo>
                <a:lnTo>
                  <a:pt x="40386"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63"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328" y="2571340"/>
            <a:ext cx="70011" cy="25226"/>
          </a:xfrm>
          <a:prstGeom prst="rect">
            <a:avLst/>
          </a:prstGeom>
        </p:spPr>
      </p:pic>
      <p:sp>
        <p:nvSpPr>
          <p:cNvPr id="31" name="object 31"/>
          <p:cNvSpPr/>
          <p:nvPr/>
        </p:nvSpPr>
        <p:spPr>
          <a:xfrm>
            <a:off x="2908665" y="2571512"/>
            <a:ext cx="68703" cy="24880"/>
          </a:xfrm>
          <a:custGeom>
            <a:avLst/>
            <a:gdLst/>
            <a:ahLst/>
            <a:cxnLst/>
            <a:rect l="l" t="t" r="r" b="b"/>
            <a:pathLst>
              <a:path w="40005" h="27431">
                <a:moveTo>
                  <a:pt x="0" y="27432"/>
                </a:moveTo>
                <a:lnTo>
                  <a:pt x="0" y="0"/>
                </a:lnTo>
                <a:lnTo>
                  <a:pt x="40005" y="0"/>
                </a:lnTo>
                <a:lnTo>
                  <a:pt x="40005"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64"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326" y="2571340"/>
            <a:ext cx="69357" cy="25226"/>
          </a:xfrm>
          <a:prstGeom prst="rect">
            <a:avLst/>
          </a:prstGeom>
        </p:spPr>
      </p:pic>
      <p:sp>
        <p:nvSpPr>
          <p:cNvPr id="32" name="object 32"/>
          <p:cNvSpPr/>
          <p:nvPr/>
        </p:nvSpPr>
        <p:spPr>
          <a:xfrm>
            <a:off x="2978009" y="2571512"/>
            <a:ext cx="68701" cy="24880"/>
          </a:xfrm>
          <a:custGeom>
            <a:avLst/>
            <a:gdLst/>
            <a:ahLst/>
            <a:cxnLst/>
            <a:rect l="l" t="t" r="r" b="b"/>
            <a:pathLst>
              <a:path w="40004" h="27431">
                <a:moveTo>
                  <a:pt x="0" y="27432"/>
                </a:moveTo>
                <a:lnTo>
                  <a:pt x="0" y="0"/>
                </a:lnTo>
                <a:lnTo>
                  <a:pt x="40005" y="0"/>
                </a:lnTo>
                <a:lnTo>
                  <a:pt x="40005"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6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696" y="2571340"/>
            <a:ext cx="69355" cy="25226"/>
          </a:xfrm>
          <a:prstGeom prst="rect">
            <a:avLst/>
          </a:prstGeom>
        </p:spPr>
      </p:pic>
      <p:sp>
        <p:nvSpPr>
          <p:cNvPr id="33" name="object 33"/>
          <p:cNvSpPr/>
          <p:nvPr/>
        </p:nvSpPr>
        <p:spPr>
          <a:xfrm>
            <a:off x="3047366" y="2571512"/>
            <a:ext cx="69357" cy="24880"/>
          </a:xfrm>
          <a:custGeom>
            <a:avLst/>
            <a:gdLst/>
            <a:ahLst/>
            <a:cxnLst/>
            <a:rect l="l" t="t" r="r" b="b"/>
            <a:pathLst>
              <a:path w="40386" h="27431">
                <a:moveTo>
                  <a:pt x="0" y="27432"/>
                </a:moveTo>
                <a:lnTo>
                  <a:pt x="0" y="0"/>
                </a:lnTo>
                <a:lnTo>
                  <a:pt x="40386" y="0"/>
                </a:lnTo>
                <a:lnTo>
                  <a:pt x="40386"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66"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053" y="2571340"/>
            <a:ext cx="70011" cy="25226"/>
          </a:xfrm>
          <a:prstGeom prst="rect">
            <a:avLst/>
          </a:prstGeom>
        </p:spPr>
      </p:pic>
      <p:sp>
        <p:nvSpPr>
          <p:cNvPr id="34" name="object 34"/>
          <p:cNvSpPr/>
          <p:nvPr/>
        </p:nvSpPr>
        <p:spPr>
          <a:xfrm>
            <a:off x="3117379" y="2571512"/>
            <a:ext cx="68701" cy="24880"/>
          </a:xfrm>
          <a:custGeom>
            <a:avLst/>
            <a:gdLst/>
            <a:ahLst/>
            <a:cxnLst/>
            <a:rect l="l" t="t" r="r" b="b"/>
            <a:pathLst>
              <a:path w="40004" h="27431">
                <a:moveTo>
                  <a:pt x="0" y="27432"/>
                </a:moveTo>
                <a:lnTo>
                  <a:pt x="0" y="0"/>
                </a:lnTo>
                <a:lnTo>
                  <a:pt x="40005" y="0"/>
                </a:lnTo>
                <a:lnTo>
                  <a:pt x="40005"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67"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64" y="2571340"/>
            <a:ext cx="69355" cy="25226"/>
          </a:xfrm>
          <a:prstGeom prst="rect">
            <a:avLst/>
          </a:prstGeom>
        </p:spPr>
      </p:pic>
      <p:sp>
        <p:nvSpPr>
          <p:cNvPr id="35" name="object 35"/>
          <p:cNvSpPr/>
          <p:nvPr/>
        </p:nvSpPr>
        <p:spPr>
          <a:xfrm>
            <a:off x="3186735" y="2571512"/>
            <a:ext cx="44493" cy="24880"/>
          </a:xfrm>
          <a:custGeom>
            <a:avLst/>
            <a:gdLst/>
            <a:ahLst/>
            <a:cxnLst/>
            <a:rect l="l" t="t" r="r" b="b"/>
            <a:pathLst>
              <a:path w="25908" h="27431">
                <a:moveTo>
                  <a:pt x="0" y="27432"/>
                </a:moveTo>
                <a:lnTo>
                  <a:pt x="0" y="0"/>
                </a:lnTo>
                <a:lnTo>
                  <a:pt x="25908" y="0"/>
                </a:lnTo>
                <a:lnTo>
                  <a:pt x="25908" y="27432"/>
                </a:lnTo>
                <a:lnTo>
                  <a:pt x="0" y="27432"/>
                </a:lnTo>
                <a:close/>
              </a:path>
            </a:pathLst>
          </a:custGeom>
          <a:solidFill>
            <a:srgbClr val="FFFFFF"/>
          </a:solidFill>
        </p:spPr>
        <p:txBody>
          <a:bodyPr wrap="square" lIns="0" tIns="0" rIns="0" bIns="0" rtlCol="0">
            <a:noAutofit/>
          </a:bodyPr>
          <a:lstStyle/>
          <a:p>
            <a:endParaRPr smtClean="0">
              <a:solidFill>
                <a:prstClr val="black"/>
              </a:solidFill>
            </a:endParaRPr>
          </a:p>
        </p:txBody>
      </p:sp>
      <p:pic>
        <p:nvPicPr>
          <p:cNvPr id="168"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421" y="2571340"/>
            <a:ext cx="45147" cy="25226"/>
          </a:xfrm>
          <a:prstGeom prst="rect">
            <a:avLst/>
          </a:prstGeom>
        </p:spPr>
      </p:pic>
      <p:sp>
        <p:nvSpPr>
          <p:cNvPr id="36" name="object 36"/>
          <p:cNvSpPr/>
          <p:nvPr/>
        </p:nvSpPr>
        <p:spPr>
          <a:xfrm>
            <a:off x="2420864" y="2567889"/>
            <a:ext cx="810037" cy="6911"/>
          </a:xfrm>
          <a:custGeom>
            <a:avLst/>
            <a:gdLst/>
            <a:ahLst/>
            <a:cxnLst/>
            <a:rect l="l" t="t" r="r" b="b"/>
            <a:pathLst>
              <a:path w="471678" h="7620">
                <a:moveTo>
                  <a:pt x="0" y="0"/>
                </a:moveTo>
                <a:lnTo>
                  <a:pt x="0" y="7620"/>
                </a:lnTo>
                <a:lnTo>
                  <a:pt x="471678" y="7620"/>
                </a:lnTo>
                <a:lnTo>
                  <a:pt x="471678"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37" name="object 37"/>
          <p:cNvSpPr/>
          <p:nvPr/>
        </p:nvSpPr>
        <p:spPr>
          <a:xfrm>
            <a:off x="3224358" y="2571342"/>
            <a:ext cx="13086" cy="24880"/>
          </a:xfrm>
          <a:custGeom>
            <a:avLst/>
            <a:gdLst/>
            <a:ahLst/>
            <a:cxnLst/>
            <a:rect l="l" t="t" r="r" b="b"/>
            <a:pathLst>
              <a:path w="7620" h="27431">
                <a:moveTo>
                  <a:pt x="0" y="0"/>
                </a:moveTo>
                <a:lnTo>
                  <a:pt x="0" y="27432"/>
                </a:lnTo>
                <a:lnTo>
                  <a:pt x="7620" y="27432"/>
                </a:lnTo>
                <a:lnTo>
                  <a:pt x="7620"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38" name="object 38"/>
          <p:cNvSpPr/>
          <p:nvPr/>
        </p:nvSpPr>
        <p:spPr>
          <a:xfrm>
            <a:off x="3224358" y="2567889"/>
            <a:ext cx="13086" cy="6911"/>
          </a:xfrm>
          <a:custGeom>
            <a:avLst/>
            <a:gdLst/>
            <a:ahLst/>
            <a:cxnLst/>
            <a:rect l="l" t="t" r="r" b="b"/>
            <a:pathLst>
              <a:path w="7620" h="7620">
                <a:moveTo>
                  <a:pt x="3810" y="0"/>
                </a:moveTo>
                <a:lnTo>
                  <a:pt x="7620" y="0"/>
                </a:lnTo>
                <a:lnTo>
                  <a:pt x="7620" y="3810"/>
                </a:lnTo>
                <a:lnTo>
                  <a:pt x="0" y="3810"/>
                </a:lnTo>
                <a:lnTo>
                  <a:pt x="3810" y="7620"/>
                </a:lnTo>
                <a:lnTo>
                  <a:pt x="3810" y="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39" name="object 39"/>
          <p:cNvSpPr/>
          <p:nvPr/>
        </p:nvSpPr>
        <p:spPr>
          <a:xfrm>
            <a:off x="2420864" y="2592767"/>
            <a:ext cx="810037" cy="6566"/>
          </a:xfrm>
          <a:custGeom>
            <a:avLst/>
            <a:gdLst/>
            <a:ahLst/>
            <a:cxnLst/>
            <a:rect l="l" t="t" r="r" b="b"/>
            <a:pathLst>
              <a:path w="471678" h="7239">
                <a:moveTo>
                  <a:pt x="0" y="0"/>
                </a:moveTo>
                <a:lnTo>
                  <a:pt x="0" y="7239"/>
                </a:lnTo>
                <a:lnTo>
                  <a:pt x="471678" y="7239"/>
                </a:lnTo>
                <a:lnTo>
                  <a:pt x="471678"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40" name="object 40"/>
          <p:cNvSpPr/>
          <p:nvPr/>
        </p:nvSpPr>
        <p:spPr>
          <a:xfrm>
            <a:off x="3224358" y="2592764"/>
            <a:ext cx="13086" cy="6565"/>
          </a:xfrm>
          <a:custGeom>
            <a:avLst/>
            <a:gdLst/>
            <a:ahLst/>
            <a:cxnLst/>
            <a:rect l="l" t="t" r="r" b="b"/>
            <a:pathLst>
              <a:path w="7620" h="7238">
                <a:moveTo>
                  <a:pt x="7620" y="3810"/>
                </a:moveTo>
                <a:lnTo>
                  <a:pt x="7620" y="7238"/>
                </a:lnTo>
                <a:lnTo>
                  <a:pt x="3810" y="7238"/>
                </a:lnTo>
                <a:lnTo>
                  <a:pt x="3810" y="0"/>
                </a:lnTo>
                <a:lnTo>
                  <a:pt x="0" y="3810"/>
                </a:lnTo>
                <a:lnTo>
                  <a:pt x="7620" y="381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41" name="object 41"/>
          <p:cNvSpPr/>
          <p:nvPr/>
        </p:nvSpPr>
        <p:spPr>
          <a:xfrm>
            <a:off x="2414321" y="2571342"/>
            <a:ext cx="13086" cy="24880"/>
          </a:xfrm>
          <a:custGeom>
            <a:avLst/>
            <a:gdLst/>
            <a:ahLst/>
            <a:cxnLst/>
            <a:rect l="l" t="t" r="r" b="b"/>
            <a:pathLst>
              <a:path w="7620" h="27431">
                <a:moveTo>
                  <a:pt x="0" y="0"/>
                </a:moveTo>
                <a:lnTo>
                  <a:pt x="0" y="27432"/>
                </a:lnTo>
                <a:lnTo>
                  <a:pt x="7620" y="27432"/>
                </a:lnTo>
                <a:lnTo>
                  <a:pt x="7620"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42" name="object 42"/>
          <p:cNvSpPr/>
          <p:nvPr/>
        </p:nvSpPr>
        <p:spPr>
          <a:xfrm>
            <a:off x="2414321" y="2592764"/>
            <a:ext cx="13086" cy="6565"/>
          </a:xfrm>
          <a:custGeom>
            <a:avLst/>
            <a:gdLst/>
            <a:ahLst/>
            <a:cxnLst/>
            <a:rect l="l" t="t" r="r" b="b"/>
            <a:pathLst>
              <a:path w="7620" h="7238">
                <a:moveTo>
                  <a:pt x="3810" y="7238"/>
                </a:moveTo>
                <a:lnTo>
                  <a:pt x="0" y="7238"/>
                </a:lnTo>
                <a:lnTo>
                  <a:pt x="0" y="3810"/>
                </a:lnTo>
                <a:lnTo>
                  <a:pt x="7620" y="3810"/>
                </a:lnTo>
                <a:lnTo>
                  <a:pt x="3810" y="0"/>
                </a:lnTo>
                <a:lnTo>
                  <a:pt x="3810" y="7238"/>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43" name="object 43"/>
          <p:cNvSpPr/>
          <p:nvPr/>
        </p:nvSpPr>
        <p:spPr>
          <a:xfrm>
            <a:off x="2414321" y="2567889"/>
            <a:ext cx="13086" cy="6911"/>
          </a:xfrm>
          <a:custGeom>
            <a:avLst/>
            <a:gdLst/>
            <a:ahLst/>
            <a:cxnLst/>
            <a:rect l="l" t="t" r="r" b="b"/>
            <a:pathLst>
              <a:path w="7620" h="7620">
                <a:moveTo>
                  <a:pt x="0" y="3810"/>
                </a:moveTo>
                <a:lnTo>
                  <a:pt x="0" y="0"/>
                </a:lnTo>
                <a:lnTo>
                  <a:pt x="3810" y="0"/>
                </a:lnTo>
                <a:lnTo>
                  <a:pt x="3810" y="7620"/>
                </a:lnTo>
                <a:lnTo>
                  <a:pt x="7620" y="3810"/>
                </a:lnTo>
                <a:lnTo>
                  <a:pt x="0" y="381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44" name="object 44"/>
          <p:cNvSpPr/>
          <p:nvPr/>
        </p:nvSpPr>
        <p:spPr>
          <a:xfrm>
            <a:off x="2365260" y="2509837"/>
            <a:ext cx="13741" cy="148247"/>
          </a:xfrm>
          <a:custGeom>
            <a:avLst/>
            <a:gdLst/>
            <a:ahLst/>
            <a:cxnLst/>
            <a:rect l="l" t="t" r="r" b="b"/>
            <a:pathLst>
              <a:path w="8001" h="163449">
                <a:moveTo>
                  <a:pt x="8001" y="0"/>
                </a:moveTo>
                <a:lnTo>
                  <a:pt x="381" y="0"/>
                </a:lnTo>
                <a:lnTo>
                  <a:pt x="0" y="163449"/>
                </a:lnTo>
                <a:lnTo>
                  <a:pt x="7620" y="163449"/>
                </a:lnTo>
                <a:lnTo>
                  <a:pt x="8001" y="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45" name="object 45"/>
          <p:cNvSpPr/>
          <p:nvPr/>
        </p:nvSpPr>
        <p:spPr>
          <a:xfrm>
            <a:off x="2480406" y="2510175"/>
            <a:ext cx="225083" cy="6910"/>
          </a:xfrm>
          <a:custGeom>
            <a:avLst/>
            <a:gdLst/>
            <a:ahLst/>
            <a:cxnLst/>
            <a:rect l="l" t="t" r="r" b="b"/>
            <a:pathLst>
              <a:path w="131064" h="7619">
                <a:moveTo>
                  <a:pt x="0" y="0"/>
                </a:moveTo>
                <a:lnTo>
                  <a:pt x="0" y="7620"/>
                </a:lnTo>
                <a:lnTo>
                  <a:pt x="131064" y="7620"/>
                </a:lnTo>
                <a:lnTo>
                  <a:pt x="131064"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46" name="object 46"/>
          <p:cNvSpPr/>
          <p:nvPr/>
        </p:nvSpPr>
        <p:spPr>
          <a:xfrm>
            <a:off x="2699603" y="2513633"/>
            <a:ext cx="12432" cy="34902"/>
          </a:xfrm>
          <a:custGeom>
            <a:avLst/>
            <a:gdLst/>
            <a:ahLst/>
            <a:cxnLst/>
            <a:rect l="l" t="t" r="r" b="b"/>
            <a:pathLst>
              <a:path w="7239" h="38481">
                <a:moveTo>
                  <a:pt x="0" y="0"/>
                </a:moveTo>
                <a:lnTo>
                  <a:pt x="0" y="38482"/>
                </a:lnTo>
                <a:lnTo>
                  <a:pt x="7239" y="38482"/>
                </a:lnTo>
                <a:lnTo>
                  <a:pt x="7239"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47" name="object 47"/>
          <p:cNvSpPr/>
          <p:nvPr/>
        </p:nvSpPr>
        <p:spPr>
          <a:xfrm>
            <a:off x="2699603" y="2510178"/>
            <a:ext cx="12432" cy="6911"/>
          </a:xfrm>
          <a:custGeom>
            <a:avLst/>
            <a:gdLst/>
            <a:ahLst/>
            <a:cxnLst/>
            <a:rect l="l" t="t" r="r" b="b"/>
            <a:pathLst>
              <a:path w="7239" h="7620">
                <a:moveTo>
                  <a:pt x="3429" y="0"/>
                </a:moveTo>
                <a:lnTo>
                  <a:pt x="7239" y="0"/>
                </a:lnTo>
                <a:lnTo>
                  <a:pt x="7239" y="3809"/>
                </a:lnTo>
                <a:lnTo>
                  <a:pt x="0" y="3809"/>
                </a:lnTo>
                <a:lnTo>
                  <a:pt x="3429" y="7620"/>
                </a:lnTo>
                <a:lnTo>
                  <a:pt x="3429" y="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48" name="object 48"/>
          <p:cNvSpPr/>
          <p:nvPr/>
        </p:nvSpPr>
        <p:spPr>
          <a:xfrm>
            <a:off x="2480406" y="2545079"/>
            <a:ext cx="225083" cy="6911"/>
          </a:xfrm>
          <a:custGeom>
            <a:avLst/>
            <a:gdLst/>
            <a:ahLst/>
            <a:cxnLst/>
            <a:rect l="l" t="t" r="r" b="b"/>
            <a:pathLst>
              <a:path w="131064" h="7620">
                <a:moveTo>
                  <a:pt x="0" y="0"/>
                </a:moveTo>
                <a:lnTo>
                  <a:pt x="0" y="7620"/>
                </a:lnTo>
                <a:lnTo>
                  <a:pt x="131064" y="7620"/>
                </a:lnTo>
                <a:lnTo>
                  <a:pt x="131064"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49" name="object 49"/>
          <p:cNvSpPr/>
          <p:nvPr/>
        </p:nvSpPr>
        <p:spPr>
          <a:xfrm>
            <a:off x="2699603" y="2545079"/>
            <a:ext cx="12432" cy="6911"/>
          </a:xfrm>
          <a:custGeom>
            <a:avLst/>
            <a:gdLst/>
            <a:ahLst/>
            <a:cxnLst/>
            <a:rect l="l" t="t" r="r" b="b"/>
            <a:pathLst>
              <a:path w="7239" h="7620">
                <a:moveTo>
                  <a:pt x="7239" y="3810"/>
                </a:moveTo>
                <a:lnTo>
                  <a:pt x="7239" y="7620"/>
                </a:lnTo>
                <a:lnTo>
                  <a:pt x="3429" y="7620"/>
                </a:lnTo>
                <a:lnTo>
                  <a:pt x="3429" y="0"/>
                </a:lnTo>
                <a:lnTo>
                  <a:pt x="0" y="3810"/>
                </a:lnTo>
                <a:lnTo>
                  <a:pt x="7239" y="381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50" name="object 50"/>
          <p:cNvSpPr/>
          <p:nvPr/>
        </p:nvSpPr>
        <p:spPr>
          <a:xfrm>
            <a:off x="2473863" y="2513633"/>
            <a:ext cx="13086" cy="34902"/>
          </a:xfrm>
          <a:custGeom>
            <a:avLst/>
            <a:gdLst/>
            <a:ahLst/>
            <a:cxnLst/>
            <a:rect l="l" t="t" r="r" b="b"/>
            <a:pathLst>
              <a:path w="7620" h="38481">
                <a:moveTo>
                  <a:pt x="0" y="0"/>
                </a:moveTo>
                <a:lnTo>
                  <a:pt x="0" y="38482"/>
                </a:lnTo>
                <a:lnTo>
                  <a:pt x="7620" y="38482"/>
                </a:lnTo>
                <a:lnTo>
                  <a:pt x="7620"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51" name="object 51"/>
          <p:cNvSpPr/>
          <p:nvPr/>
        </p:nvSpPr>
        <p:spPr>
          <a:xfrm>
            <a:off x="2473863" y="2545079"/>
            <a:ext cx="13086" cy="6911"/>
          </a:xfrm>
          <a:custGeom>
            <a:avLst/>
            <a:gdLst/>
            <a:ahLst/>
            <a:cxnLst/>
            <a:rect l="l" t="t" r="r" b="b"/>
            <a:pathLst>
              <a:path w="7620" h="7620">
                <a:moveTo>
                  <a:pt x="3810" y="7620"/>
                </a:moveTo>
                <a:lnTo>
                  <a:pt x="0" y="7620"/>
                </a:lnTo>
                <a:lnTo>
                  <a:pt x="0" y="3810"/>
                </a:lnTo>
                <a:lnTo>
                  <a:pt x="7620" y="3810"/>
                </a:lnTo>
                <a:lnTo>
                  <a:pt x="3810" y="0"/>
                </a:lnTo>
                <a:lnTo>
                  <a:pt x="3810" y="762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52" name="object 52"/>
          <p:cNvSpPr/>
          <p:nvPr/>
        </p:nvSpPr>
        <p:spPr>
          <a:xfrm>
            <a:off x="2473863" y="2510178"/>
            <a:ext cx="13086" cy="6911"/>
          </a:xfrm>
          <a:custGeom>
            <a:avLst/>
            <a:gdLst/>
            <a:ahLst/>
            <a:cxnLst/>
            <a:rect l="l" t="t" r="r" b="b"/>
            <a:pathLst>
              <a:path w="7620" h="7620">
                <a:moveTo>
                  <a:pt x="0" y="3809"/>
                </a:moveTo>
                <a:lnTo>
                  <a:pt x="0" y="0"/>
                </a:lnTo>
                <a:lnTo>
                  <a:pt x="3810" y="0"/>
                </a:lnTo>
                <a:lnTo>
                  <a:pt x="3810" y="7620"/>
                </a:lnTo>
                <a:lnTo>
                  <a:pt x="7620" y="3809"/>
                </a:lnTo>
                <a:lnTo>
                  <a:pt x="0" y="3809"/>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53" name="object 53"/>
          <p:cNvSpPr/>
          <p:nvPr/>
        </p:nvSpPr>
        <p:spPr>
          <a:xfrm>
            <a:off x="2481728" y="2615921"/>
            <a:ext cx="225737" cy="6910"/>
          </a:xfrm>
          <a:custGeom>
            <a:avLst/>
            <a:gdLst/>
            <a:ahLst/>
            <a:cxnLst/>
            <a:rect l="l" t="t" r="r" b="b"/>
            <a:pathLst>
              <a:path w="131445" h="7619">
                <a:moveTo>
                  <a:pt x="0" y="0"/>
                </a:moveTo>
                <a:lnTo>
                  <a:pt x="0" y="7620"/>
                </a:lnTo>
                <a:lnTo>
                  <a:pt x="131445" y="7620"/>
                </a:lnTo>
                <a:lnTo>
                  <a:pt x="131445"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54" name="object 54"/>
          <p:cNvSpPr/>
          <p:nvPr/>
        </p:nvSpPr>
        <p:spPr>
          <a:xfrm>
            <a:off x="2701564" y="2619373"/>
            <a:ext cx="12432" cy="34556"/>
          </a:xfrm>
          <a:custGeom>
            <a:avLst/>
            <a:gdLst/>
            <a:ahLst/>
            <a:cxnLst/>
            <a:rect l="l" t="t" r="r" b="b"/>
            <a:pathLst>
              <a:path w="7239" h="38100">
                <a:moveTo>
                  <a:pt x="0" y="0"/>
                </a:moveTo>
                <a:lnTo>
                  <a:pt x="0" y="38100"/>
                </a:lnTo>
                <a:lnTo>
                  <a:pt x="7239" y="38100"/>
                </a:lnTo>
                <a:lnTo>
                  <a:pt x="7239"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55" name="object 55"/>
          <p:cNvSpPr/>
          <p:nvPr/>
        </p:nvSpPr>
        <p:spPr>
          <a:xfrm>
            <a:off x="2701564" y="2615916"/>
            <a:ext cx="12432" cy="6911"/>
          </a:xfrm>
          <a:custGeom>
            <a:avLst/>
            <a:gdLst/>
            <a:ahLst/>
            <a:cxnLst/>
            <a:rect l="l" t="t" r="r" b="b"/>
            <a:pathLst>
              <a:path w="7239" h="7620">
                <a:moveTo>
                  <a:pt x="3429" y="0"/>
                </a:moveTo>
                <a:lnTo>
                  <a:pt x="7239" y="0"/>
                </a:lnTo>
                <a:lnTo>
                  <a:pt x="7239" y="3811"/>
                </a:lnTo>
                <a:lnTo>
                  <a:pt x="0" y="3811"/>
                </a:lnTo>
                <a:lnTo>
                  <a:pt x="3429" y="7621"/>
                </a:lnTo>
                <a:lnTo>
                  <a:pt x="3429" y="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56" name="object 56"/>
          <p:cNvSpPr/>
          <p:nvPr/>
        </p:nvSpPr>
        <p:spPr>
          <a:xfrm>
            <a:off x="2481728" y="2650819"/>
            <a:ext cx="225737" cy="6911"/>
          </a:xfrm>
          <a:custGeom>
            <a:avLst/>
            <a:gdLst/>
            <a:ahLst/>
            <a:cxnLst/>
            <a:rect l="l" t="t" r="r" b="b"/>
            <a:pathLst>
              <a:path w="131445" h="7620">
                <a:moveTo>
                  <a:pt x="0" y="0"/>
                </a:moveTo>
                <a:lnTo>
                  <a:pt x="0" y="7620"/>
                </a:lnTo>
                <a:lnTo>
                  <a:pt x="131445" y="7620"/>
                </a:lnTo>
                <a:lnTo>
                  <a:pt x="131445"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57" name="object 57"/>
          <p:cNvSpPr/>
          <p:nvPr/>
        </p:nvSpPr>
        <p:spPr>
          <a:xfrm>
            <a:off x="2701564" y="2650819"/>
            <a:ext cx="12432" cy="6566"/>
          </a:xfrm>
          <a:custGeom>
            <a:avLst/>
            <a:gdLst/>
            <a:ahLst/>
            <a:cxnLst/>
            <a:rect l="l" t="t" r="r" b="b"/>
            <a:pathLst>
              <a:path w="7239" h="7239">
                <a:moveTo>
                  <a:pt x="7239" y="3429"/>
                </a:moveTo>
                <a:lnTo>
                  <a:pt x="7239" y="7239"/>
                </a:lnTo>
                <a:lnTo>
                  <a:pt x="3429" y="7239"/>
                </a:lnTo>
                <a:lnTo>
                  <a:pt x="3429" y="0"/>
                </a:lnTo>
                <a:lnTo>
                  <a:pt x="0" y="3429"/>
                </a:lnTo>
                <a:lnTo>
                  <a:pt x="7239" y="3429"/>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58" name="object 58"/>
          <p:cNvSpPr/>
          <p:nvPr/>
        </p:nvSpPr>
        <p:spPr>
          <a:xfrm>
            <a:off x="2475172" y="2619373"/>
            <a:ext cx="13086" cy="34556"/>
          </a:xfrm>
          <a:custGeom>
            <a:avLst/>
            <a:gdLst/>
            <a:ahLst/>
            <a:cxnLst/>
            <a:rect l="l" t="t" r="r" b="b"/>
            <a:pathLst>
              <a:path w="7620" h="38100">
                <a:moveTo>
                  <a:pt x="0" y="0"/>
                </a:moveTo>
                <a:lnTo>
                  <a:pt x="0" y="38100"/>
                </a:lnTo>
                <a:lnTo>
                  <a:pt x="7620" y="38100"/>
                </a:lnTo>
                <a:lnTo>
                  <a:pt x="7620"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59" name="object 59"/>
          <p:cNvSpPr/>
          <p:nvPr/>
        </p:nvSpPr>
        <p:spPr>
          <a:xfrm>
            <a:off x="2475172" y="2650819"/>
            <a:ext cx="13086" cy="6566"/>
          </a:xfrm>
          <a:custGeom>
            <a:avLst/>
            <a:gdLst/>
            <a:ahLst/>
            <a:cxnLst/>
            <a:rect l="l" t="t" r="r" b="b"/>
            <a:pathLst>
              <a:path w="7620" h="7239">
                <a:moveTo>
                  <a:pt x="3810" y="7239"/>
                </a:moveTo>
                <a:lnTo>
                  <a:pt x="0" y="7239"/>
                </a:lnTo>
                <a:lnTo>
                  <a:pt x="0" y="3429"/>
                </a:lnTo>
                <a:lnTo>
                  <a:pt x="7620" y="3429"/>
                </a:lnTo>
                <a:lnTo>
                  <a:pt x="3810" y="0"/>
                </a:lnTo>
                <a:lnTo>
                  <a:pt x="3810" y="7239"/>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60" name="object 60"/>
          <p:cNvSpPr/>
          <p:nvPr/>
        </p:nvSpPr>
        <p:spPr>
          <a:xfrm>
            <a:off x="2475172" y="2615916"/>
            <a:ext cx="13086" cy="6911"/>
          </a:xfrm>
          <a:custGeom>
            <a:avLst/>
            <a:gdLst/>
            <a:ahLst/>
            <a:cxnLst/>
            <a:rect l="l" t="t" r="r" b="b"/>
            <a:pathLst>
              <a:path w="7620" h="7620">
                <a:moveTo>
                  <a:pt x="0" y="3811"/>
                </a:moveTo>
                <a:lnTo>
                  <a:pt x="0" y="0"/>
                </a:lnTo>
                <a:lnTo>
                  <a:pt x="3810" y="0"/>
                </a:lnTo>
                <a:lnTo>
                  <a:pt x="3810" y="7621"/>
                </a:lnTo>
                <a:lnTo>
                  <a:pt x="7620" y="3811"/>
                </a:lnTo>
                <a:lnTo>
                  <a:pt x="0" y="3811"/>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61" name="object 61"/>
          <p:cNvSpPr/>
          <p:nvPr/>
        </p:nvSpPr>
        <p:spPr>
          <a:xfrm>
            <a:off x="5916849" y="2914834"/>
            <a:ext cx="361180" cy="6911"/>
          </a:xfrm>
          <a:custGeom>
            <a:avLst/>
            <a:gdLst/>
            <a:ahLst/>
            <a:cxnLst/>
            <a:rect l="l" t="t" r="r" b="b"/>
            <a:pathLst>
              <a:path w="210312" h="7620">
                <a:moveTo>
                  <a:pt x="0" y="0"/>
                </a:moveTo>
                <a:lnTo>
                  <a:pt x="0" y="7620"/>
                </a:lnTo>
                <a:lnTo>
                  <a:pt x="210312" y="7620"/>
                </a:lnTo>
                <a:lnTo>
                  <a:pt x="210312"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62" name="object 62"/>
          <p:cNvSpPr/>
          <p:nvPr/>
        </p:nvSpPr>
        <p:spPr>
          <a:xfrm>
            <a:off x="5922740" y="3180913"/>
            <a:ext cx="360526" cy="6566"/>
          </a:xfrm>
          <a:custGeom>
            <a:avLst/>
            <a:gdLst/>
            <a:ahLst/>
            <a:cxnLst/>
            <a:rect l="l" t="t" r="r" b="b"/>
            <a:pathLst>
              <a:path w="209931" h="7239">
                <a:moveTo>
                  <a:pt x="0" y="0"/>
                </a:moveTo>
                <a:lnTo>
                  <a:pt x="0" y="7239"/>
                </a:lnTo>
                <a:lnTo>
                  <a:pt x="209931" y="7239"/>
                </a:lnTo>
                <a:lnTo>
                  <a:pt x="209931"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63" name="object 63"/>
          <p:cNvSpPr/>
          <p:nvPr/>
        </p:nvSpPr>
        <p:spPr>
          <a:xfrm>
            <a:off x="3229606" y="2914834"/>
            <a:ext cx="1784959" cy="6911"/>
          </a:xfrm>
          <a:custGeom>
            <a:avLst/>
            <a:gdLst/>
            <a:ahLst/>
            <a:cxnLst/>
            <a:rect l="l" t="t" r="r" b="b"/>
            <a:pathLst>
              <a:path w="1039367" h="7620">
                <a:moveTo>
                  <a:pt x="0" y="0"/>
                </a:moveTo>
                <a:lnTo>
                  <a:pt x="0" y="7620"/>
                </a:lnTo>
                <a:lnTo>
                  <a:pt x="1039368" y="7620"/>
                </a:lnTo>
                <a:lnTo>
                  <a:pt x="1039368"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64" name="object 64"/>
          <p:cNvSpPr/>
          <p:nvPr/>
        </p:nvSpPr>
        <p:spPr>
          <a:xfrm>
            <a:off x="5038763" y="2909646"/>
            <a:ext cx="878086" cy="277833"/>
          </a:xfrm>
          <a:custGeom>
            <a:avLst/>
            <a:gdLst/>
            <a:ahLst/>
            <a:cxnLst/>
            <a:rect l="l" t="t" r="r" b="b"/>
            <a:pathLst>
              <a:path w="511302" h="306324">
                <a:moveTo>
                  <a:pt x="9906" y="0"/>
                </a:moveTo>
                <a:lnTo>
                  <a:pt x="0" y="18288"/>
                </a:lnTo>
                <a:lnTo>
                  <a:pt x="250698" y="162687"/>
                </a:lnTo>
                <a:lnTo>
                  <a:pt x="501396" y="306324"/>
                </a:lnTo>
                <a:lnTo>
                  <a:pt x="511302" y="288418"/>
                </a:lnTo>
                <a:lnTo>
                  <a:pt x="260604" y="144399"/>
                </a:lnTo>
                <a:lnTo>
                  <a:pt x="9906" y="0"/>
                </a:lnTo>
              </a:path>
            </a:pathLst>
          </a:custGeom>
          <a:solidFill>
            <a:srgbClr val="2EE8AA"/>
          </a:solidFill>
        </p:spPr>
        <p:txBody>
          <a:bodyPr wrap="square" lIns="0" tIns="0" rIns="0" bIns="0" rtlCol="0">
            <a:noAutofit/>
          </a:bodyPr>
          <a:lstStyle/>
          <a:p>
            <a:endParaRPr smtClean="0">
              <a:solidFill>
                <a:prstClr val="black"/>
              </a:solidFill>
            </a:endParaRPr>
          </a:p>
        </p:txBody>
      </p:sp>
      <p:sp>
        <p:nvSpPr>
          <p:cNvPr id="65" name="object 65"/>
          <p:cNvSpPr/>
          <p:nvPr/>
        </p:nvSpPr>
        <p:spPr>
          <a:xfrm>
            <a:off x="5891016" y="3169571"/>
            <a:ext cx="35987" cy="19006"/>
          </a:xfrm>
          <a:custGeom>
            <a:avLst/>
            <a:gdLst/>
            <a:ahLst/>
            <a:cxnLst/>
            <a:rect l="l" t="t" r="r" b="b"/>
            <a:pathLst>
              <a:path w="20955" h="20955">
                <a:moveTo>
                  <a:pt x="20955" y="10478"/>
                </a:moveTo>
                <a:cubicBezTo>
                  <a:pt x="20955" y="4699"/>
                  <a:pt x="16256" y="0"/>
                  <a:pt x="10478" y="0"/>
                </a:cubicBezTo>
                <a:cubicBezTo>
                  <a:pt x="4699" y="0"/>
                  <a:pt x="0" y="4699"/>
                  <a:pt x="0" y="10478"/>
                </a:cubicBezTo>
                <a:cubicBezTo>
                  <a:pt x="0" y="16256"/>
                  <a:pt x="4699" y="20955"/>
                  <a:pt x="10478" y="20955"/>
                </a:cubicBezTo>
                <a:cubicBezTo>
                  <a:pt x="16256" y="20955"/>
                  <a:pt x="20955" y="16256"/>
                  <a:pt x="20955" y="10478"/>
                </a:cubicBezTo>
              </a:path>
            </a:pathLst>
          </a:custGeom>
          <a:solidFill>
            <a:srgbClr val="2EE8AA"/>
          </a:solidFill>
        </p:spPr>
        <p:txBody>
          <a:bodyPr wrap="square" lIns="0" tIns="0" rIns="0" bIns="0" rtlCol="0">
            <a:noAutofit/>
          </a:bodyPr>
          <a:lstStyle/>
          <a:p>
            <a:endParaRPr smtClean="0">
              <a:solidFill>
                <a:prstClr val="black"/>
              </a:solidFill>
            </a:endParaRPr>
          </a:p>
        </p:txBody>
      </p:sp>
      <p:sp>
        <p:nvSpPr>
          <p:cNvPr id="66" name="object 66"/>
          <p:cNvSpPr/>
          <p:nvPr/>
        </p:nvSpPr>
        <p:spPr>
          <a:xfrm>
            <a:off x="5030257" y="2908667"/>
            <a:ext cx="35333" cy="18660"/>
          </a:xfrm>
          <a:custGeom>
            <a:avLst/>
            <a:gdLst/>
            <a:ahLst/>
            <a:cxnLst/>
            <a:rect l="l" t="t" r="r" b="b"/>
            <a:pathLst>
              <a:path w="20574" h="20574">
                <a:moveTo>
                  <a:pt x="20574" y="10287"/>
                </a:moveTo>
                <a:cubicBezTo>
                  <a:pt x="20574" y="4610"/>
                  <a:pt x="15964" y="0"/>
                  <a:pt x="10287" y="0"/>
                </a:cubicBezTo>
                <a:cubicBezTo>
                  <a:pt x="4610" y="0"/>
                  <a:pt x="0" y="4610"/>
                  <a:pt x="0" y="10287"/>
                </a:cubicBezTo>
                <a:cubicBezTo>
                  <a:pt x="0" y="15964"/>
                  <a:pt x="4610" y="20574"/>
                  <a:pt x="10287" y="20574"/>
                </a:cubicBezTo>
                <a:cubicBezTo>
                  <a:pt x="15964" y="20574"/>
                  <a:pt x="20574" y="15964"/>
                  <a:pt x="20574" y="10287"/>
                </a:cubicBezTo>
              </a:path>
            </a:pathLst>
          </a:custGeom>
          <a:solidFill>
            <a:srgbClr val="2EE8AA"/>
          </a:solidFill>
        </p:spPr>
        <p:txBody>
          <a:bodyPr wrap="square" lIns="0" tIns="0" rIns="0" bIns="0" rtlCol="0">
            <a:noAutofit/>
          </a:bodyPr>
          <a:lstStyle/>
          <a:p>
            <a:endParaRPr smtClean="0">
              <a:solidFill>
                <a:prstClr val="black"/>
              </a:solidFill>
            </a:endParaRPr>
          </a:p>
        </p:txBody>
      </p:sp>
      <p:sp>
        <p:nvSpPr>
          <p:cNvPr id="67" name="object 67"/>
          <p:cNvSpPr/>
          <p:nvPr/>
        </p:nvSpPr>
        <p:spPr>
          <a:xfrm>
            <a:off x="5040739" y="2912758"/>
            <a:ext cx="876123" cy="277488"/>
          </a:xfrm>
          <a:custGeom>
            <a:avLst/>
            <a:gdLst/>
            <a:ahLst/>
            <a:cxnLst/>
            <a:rect l="l" t="t" r="r" b="b"/>
            <a:pathLst>
              <a:path w="510159" h="305943">
                <a:moveTo>
                  <a:pt x="510159" y="11430"/>
                </a:moveTo>
                <a:lnTo>
                  <a:pt x="503682" y="0"/>
                </a:lnTo>
                <a:lnTo>
                  <a:pt x="251841" y="146685"/>
                </a:lnTo>
                <a:lnTo>
                  <a:pt x="0" y="294132"/>
                </a:lnTo>
                <a:lnTo>
                  <a:pt x="7239" y="305943"/>
                </a:lnTo>
                <a:lnTo>
                  <a:pt x="258699" y="158115"/>
                </a:lnTo>
                <a:lnTo>
                  <a:pt x="510159" y="11430"/>
                </a:lnTo>
              </a:path>
            </a:pathLst>
          </a:custGeom>
          <a:solidFill>
            <a:srgbClr val="2EE8AA"/>
          </a:solidFill>
        </p:spPr>
        <p:txBody>
          <a:bodyPr wrap="square" lIns="0" tIns="0" rIns="0" bIns="0" rtlCol="0">
            <a:noAutofit/>
          </a:bodyPr>
          <a:lstStyle/>
          <a:p>
            <a:endParaRPr smtClean="0">
              <a:solidFill>
                <a:prstClr val="black"/>
              </a:solidFill>
            </a:endParaRPr>
          </a:p>
        </p:txBody>
      </p:sp>
      <p:sp>
        <p:nvSpPr>
          <p:cNvPr id="68" name="object 68"/>
          <p:cNvSpPr/>
          <p:nvPr/>
        </p:nvSpPr>
        <p:spPr>
          <a:xfrm>
            <a:off x="2513777" y="2616270"/>
            <a:ext cx="164232" cy="14859"/>
          </a:xfrm>
          <a:custGeom>
            <a:avLst/>
            <a:gdLst/>
            <a:ahLst/>
            <a:cxnLst/>
            <a:rect l="l" t="t" r="r" b="b"/>
            <a:pathLst>
              <a:path w="95631" h="16383">
                <a:moveTo>
                  <a:pt x="0" y="0"/>
                </a:moveTo>
                <a:lnTo>
                  <a:pt x="0" y="16383"/>
                </a:lnTo>
                <a:lnTo>
                  <a:pt x="95631" y="16383"/>
                </a:lnTo>
                <a:lnTo>
                  <a:pt x="95631"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69" name="object 69"/>
          <p:cNvSpPr/>
          <p:nvPr/>
        </p:nvSpPr>
        <p:spPr>
          <a:xfrm>
            <a:off x="2513776" y="2606241"/>
            <a:ext cx="163578" cy="20043"/>
          </a:xfrm>
          <a:custGeom>
            <a:avLst/>
            <a:gdLst/>
            <a:ahLst/>
            <a:cxnLst/>
            <a:rect l="l" t="t" r="r" b="b"/>
            <a:pathLst>
              <a:path w="95250" h="22098">
                <a:moveTo>
                  <a:pt x="0" y="0"/>
                </a:moveTo>
                <a:lnTo>
                  <a:pt x="0" y="22098"/>
                </a:lnTo>
                <a:lnTo>
                  <a:pt x="95250" y="22098"/>
                </a:lnTo>
                <a:lnTo>
                  <a:pt x="95250"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70" name="object 70"/>
          <p:cNvSpPr/>
          <p:nvPr/>
        </p:nvSpPr>
        <p:spPr>
          <a:xfrm>
            <a:off x="2658379" y="2616263"/>
            <a:ext cx="37950" cy="14168"/>
          </a:xfrm>
          <a:custGeom>
            <a:avLst/>
            <a:gdLst/>
            <a:ahLst/>
            <a:cxnLst/>
            <a:rect l="l" t="t" r="r" b="b"/>
            <a:pathLst>
              <a:path w="22098" h="15621">
                <a:moveTo>
                  <a:pt x="0" y="0"/>
                </a:moveTo>
                <a:lnTo>
                  <a:pt x="0" y="15621"/>
                </a:lnTo>
                <a:lnTo>
                  <a:pt x="22098" y="15621"/>
                </a:lnTo>
                <a:lnTo>
                  <a:pt x="22098"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71" name="object 71"/>
          <p:cNvSpPr/>
          <p:nvPr/>
        </p:nvSpPr>
        <p:spPr>
          <a:xfrm>
            <a:off x="2658379" y="2606241"/>
            <a:ext cx="37950" cy="20043"/>
          </a:xfrm>
          <a:custGeom>
            <a:avLst/>
            <a:gdLst/>
            <a:ahLst/>
            <a:cxnLst/>
            <a:rect l="l" t="t" r="r" b="b"/>
            <a:pathLst>
              <a:path w="22098" h="22098">
                <a:moveTo>
                  <a:pt x="11049" y="0"/>
                </a:moveTo>
                <a:lnTo>
                  <a:pt x="22098" y="0"/>
                </a:lnTo>
                <a:lnTo>
                  <a:pt x="22098" y="11049"/>
                </a:lnTo>
                <a:lnTo>
                  <a:pt x="0" y="11049"/>
                </a:lnTo>
                <a:lnTo>
                  <a:pt x="11049" y="22098"/>
                </a:lnTo>
                <a:lnTo>
                  <a:pt x="11049" y="0"/>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72" name="object 72"/>
          <p:cNvSpPr/>
          <p:nvPr/>
        </p:nvSpPr>
        <p:spPr>
          <a:xfrm>
            <a:off x="2513776" y="2620410"/>
            <a:ext cx="163578" cy="20388"/>
          </a:xfrm>
          <a:custGeom>
            <a:avLst/>
            <a:gdLst/>
            <a:ahLst/>
            <a:cxnLst/>
            <a:rect l="l" t="t" r="r" b="b"/>
            <a:pathLst>
              <a:path w="95250" h="22479">
                <a:moveTo>
                  <a:pt x="0" y="0"/>
                </a:moveTo>
                <a:lnTo>
                  <a:pt x="0" y="22479"/>
                </a:lnTo>
                <a:lnTo>
                  <a:pt x="95250" y="22479"/>
                </a:lnTo>
                <a:lnTo>
                  <a:pt x="95250"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73" name="object 73"/>
          <p:cNvSpPr/>
          <p:nvPr/>
        </p:nvSpPr>
        <p:spPr>
          <a:xfrm>
            <a:off x="2658379" y="2620410"/>
            <a:ext cx="37950" cy="20388"/>
          </a:xfrm>
          <a:custGeom>
            <a:avLst/>
            <a:gdLst/>
            <a:ahLst/>
            <a:cxnLst/>
            <a:rect l="l" t="t" r="r" b="b"/>
            <a:pathLst>
              <a:path w="22098" h="22479">
                <a:moveTo>
                  <a:pt x="22098" y="11049"/>
                </a:moveTo>
                <a:lnTo>
                  <a:pt x="22098" y="22479"/>
                </a:lnTo>
                <a:lnTo>
                  <a:pt x="11049" y="22479"/>
                </a:lnTo>
                <a:lnTo>
                  <a:pt x="11049" y="0"/>
                </a:lnTo>
                <a:lnTo>
                  <a:pt x="0" y="11049"/>
                </a:lnTo>
                <a:lnTo>
                  <a:pt x="22098" y="11049"/>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74" name="object 74"/>
          <p:cNvSpPr/>
          <p:nvPr/>
        </p:nvSpPr>
        <p:spPr>
          <a:xfrm>
            <a:off x="2494801" y="2616263"/>
            <a:ext cx="37950" cy="14168"/>
          </a:xfrm>
          <a:custGeom>
            <a:avLst/>
            <a:gdLst/>
            <a:ahLst/>
            <a:cxnLst/>
            <a:rect l="l" t="t" r="r" b="b"/>
            <a:pathLst>
              <a:path w="22098" h="15621">
                <a:moveTo>
                  <a:pt x="0" y="0"/>
                </a:moveTo>
                <a:lnTo>
                  <a:pt x="0" y="15621"/>
                </a:lnTo>
                <a:lnTo>
                  <a:pt x="22098" y="15621"/>
                </a:lnTo>
                <a:lnTo>
                  <a:pt x="22098"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75" name="object 75"/>
          <p:cNvSpPr/>
          <p:nvPr/>
        </p:nvSpPr>
        <p:spPr>
          <a:xfrm>
            <a:off x="2494801" y="2620410"/>
            <a:ext cx="37950" cy="20388"/>
          </a:xfrm>
          <a:custGeom>
            <a:avLst/>
            <a:gdLst/>
            <a:ahLst/>
            <a:cxnLst/>
            <a:rect l="l" t="t" r="r" b="b"/>
            <a:pathLst>
              <a:path w="22098" h="22479">
                <a:moveTo>
                  <a:pt x="11049" y="22479"/>
                </a:moveTo>
                <a:lnTo>
                  <a:pt x="0" y="22479"/>
                </a:lnTo>
                <a:lnTo>
                  <a:pt x="0" y="11049"/>
                </a:lnTo>
                <a:lnTo>
                  <a:pt x="22098" y="11049"/>
                </a:lnTo>
                <a:lnTo>
                  <a:pt x="11049" y="0"/>
                </a:lnTo>
                <a:lnTo>
                  <a:pt x="11049" y="22479"/>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76" name="object 76"/>
          <p:cNvSpPr/>
          <p:nvPr/>
        </p:nvSpPr>
        <p:spPr>
          <a:xfrm>
            <a:off x="2494801" y="2606241"/>
            <a:ext cx="37950" cy="20043"/>
          </a:xfrm>
          <a:custGeom>
            <a:avLst/>
            <a:gdLst/>
            <a:ahLst/>
            <a:cxnLst/>
            <a:rect l="l" t="t" r="r" b="b"/>
            <a:pathLst>
              <a:path w="22098" h="22098">
                <a:moveTo>
                  <a:pt x="0" y="11049"/>
                </a:moveTo>
                <a:lnTo>
                  <a:pt x="0" y="0"/>
                </a:lnTo>
                <a:lnTo>
                  <a:pt x="11049" y="0"/>
                </a:lnTo>
                <a:lnTo>
                  <a:pt x="11049" y="22098"/>
                </a:lnTo>
                <a:lnTo>
                  <a:pt x="22098" y="11049"/>
                </a:lnTo>
                <a:lnTo>
                  <a:pt x="0" y="11049"/>
                </a:lnTo>
              </a:path>
            </a:pathLst>
          </a:custGeom>
          <a:solidFill>
            <a:srgbClr val="E62323"/>
          </a:solidFill>
        </p:spPr>
        <p:txBody>
          <a:bodyPr wrap="square" lIns="0" tIns="0" rIns="0" bIns="0" rtlCol="0">
            <a:noAutofit/>
          </a:bodyPr>
          <a:lstStyle/>
          <a:p>
            <a:endParaRPr smtClean="0">
              <a:solidFill>
                <a:prstClr val="black"/>
              </a:solidFill>
            </a:endParaRPr>
          </a:p>
        </p:txBody>
      </p:sp>
      <p:sp>
        <p:nvSpPr>
          <p:cNvPr id="77" name="object 77"/>
          <p:cNvSpPr/>
          <p:nvPr/>
        </p:nvSpPr>
        <p:spPr>
          <a:xfrm>
            <a:off x="1354337" y="2982906"/>
            <a:ext cx="218540" cy="133732"/>
          </a:xfrm>
          <a:custGeom>
            <a:avLst/>
            <a:gdLst/>
            <a:ahLst/>
            <a:cxnLst/>
            <a:rect l="l" t="t" r="r" b="b"/>
            <a:pathLst>
              <a:path w="127254" h="147446">
                <a:moveTo>
                  <a:pt x="127254" y="73533"/>
                </a:moveTo>
                <a:lnTo>
                  <a:pt x="0" y="147447"/>
                </a:lnTo>
                <a:lnTo>
                  <a:pt x="0" y="0"/>
                </a:lnTo>
                <a:lnTo>
                  <a:pt x="127254" y="73533"/>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78" name="object 78"/>
          <p:cNvSpPr/>
          <p:nvPr/>
        </p:nvSpPr>
        <p:spPr>
          <a:xfrm>
            <a:off x="1351065" y="3047526"/>
            <a:ext cx="224427" cy="70840"/>
          </a:xfrm>
          <a:custGeom>
            <a:avLst/>
            <a:gdLst/>
            <a:ahLst/>
            <a:cxnLst/>
            <a:rect l="l" t="t" r="r" b="b"/>
            <a:pathLst>
              <a:path w="130682" h="78104">
                <a:moveTo>
                  <a:pt x="130683" y="4572"/>
                </a:moveTo>
                <a:lnTo>
                  <a:pt x="127635" y="0"/>
                </a:lnTo>
                <a:lnTo>
                  <a:pt x="0" y="73914"/>
                </a:lnTo>
                <a:lnTo>
                  <a:pt x="3048" y="78104"/>
                </a:lnTo>
                <a:lnTo>
                  <a:pt x="130683" y="4572"/>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79" name="object 79"/>
          <p:cNvSpPr/>
          <p:nvPr/>
        </p:nvSpPr>
        <p:spPr>
          <a:xfrm>
            <a:off x="1349102" y="2982906"/>
            <a:ext cx="9813" cy="133732"/>
          </a:xfrm>
          <a:custGeom>
            <a:avLst/>
            <a:gdLst/>
            <a:ahLst/>
            <a:cxnLst/>
            <a:rect l="l" t="t" r="r" b="b"/>
            <a:pathLst>
              <a:path w="5714" h="147446">
                <a:moveTo>
                  <a:pt x="0" y="0"/>
                </a:moveTo>
                <a:lnTo>
                  <a:pt x="0" y="147447"/>
                </a:lnTo>
                <a:lnTo>
                  <a:pt x="5715" y="147447"/>
                </a:lnTo>
                <a:lnTo>
                  <a:pt x="5715"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80" name="object 80"/>
          <p:cNvSpPr/>
          <p:nvPr/>
        </p:nvSpPr>
        <p:spPr>
          <a:xfrm>
            <a:off x="1349102" y="3114566"/>
            <a:ext cx="9813" cy="6220"/>
          </a:xfrm>
          <a:custGeom>
            <a:avLst/>
            <a:gdLst/>
            <a:ahLst/>
            <a:cxnLst/>
            <a:rect l="l" t="t" r="r" b="b"/>
            <a:pathLst>
              <a:path w="5714" h="6858">
                <a:moveTo>
                  <a:pt x="4191" y="4190"/>
                </a:moveTo>
                <a:lnTo>
                  <a:pt x="0" y="6858"/>
                </a:lnTo>
                <a:lnTo>
                  <a:pt x="0" y="2286"/>
                </a:lnTo>
                <a:lnTo>
                  <a:pt x="5715" y="2286"/>
                </a:lnTo>
                <a:lnTo>
                  <a:pt x="1143" y="0"/>
                </a:lnTo>
                <a:lnTo>
                  <a:pt x="4191" y="419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81" name="object 81"/>
          <p:cNvSpPr/>
          <p:nvPr/>
        </p:nvSpPr>
        <p:spPr>
          <a:xfrm>
            <a:off x="1351065" y="2980832"/>
            <a:ext cx="224427" cy="70840"/>
          </a:xfrm>
          <a:custGeom>
            <a:avLst/>
            <a:gdLst/>
            <a:ahLst/>
            <a:cxnLst/>
            <a:rect l="l" t="t" r="r" b="b"/>
            <a:pathLst>
              <a:path w="130682" h="78104">
                <a:moveTo>
                  <a:pt x="3048" y="0"/>
                </a:moveTo>
                <a:lnTo>
                  <a:pt x="0" y="4572"/>
                </a:lnTo>
                <a:lnTo>
                  <a:pt x="127635" y="78105"/>
                </a:lnTo>
                <a:lnTo>
                  <a:pt x="130683" y="73533"/>
                </a:lnTo>
                <a:lnTo>
                  <a:pt x="3048"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82" name="object 82"/>
          <p:cNvSpPr/>
          <p:nvPr/>
        </p:nvSpPr>
        <p:spPr>
          <a:xfrm>
            <a:off x="1349102" y="2978758"/>
            <a:ext cx="9813" cy="6220"/>
          </a:xfrm>
          <a:custGeom>
            <a:avLst/>
            <a:gdLst/>
            <a:ahLst/>
            <a:cxnLst/>
            <a:rect l="l" t="t" r="r" b="b"/>
            <a:pathLst>
              <a:path w="5714" h="6858">
                <a:moveTo>
                  <a:pt x="0" y="4573"/>
                </a:moveTo>
                <a:lnTo>
                  <a:pt x="0" y="0"/>
                </a:lnTo>
                <a:lnTo>
                  <a:pt x="4191" y="2287"/>
                </a:lnTo>
                <a:lnTo>
                  <a:pt x="1143" y="6859"/>
                </a:lnTo>
                <a:lnTo>
                  <a:pt x="5715" y="4573"/>
                </a:lnTo>
                <a:lnTo>
                  <a:pt x="0" y="4573"/>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83" name="object 83"/>
          <p:cNvSpPr/>
          <p:nvPr/>
        </p:nvSpPr>
        <p:spPr>
          <a:xfrm>
            <a:off x="1570260" y="3047526"/>
            <a:ext cx="12432" cy="4147"/>
          </a:xfrm>
          <a:custGeom>
            <a:avLst/>
            <a:gdLst/>
            <a:ahLst/>
            <a:cxnLst/>
            <a:rect l="l" t="t" r="r" b="b"/>
            <a:pathLst>
              <a:path w="7239" h="4572">
                <a:moveTo>
                  <a:pt x="3048" y="0"/>
                </a:moveTo>
                <a:lnTo>
                  <a:pt x="7239" y="2286"/>
                </a:lnTo>
                <a:lnTo>
                  <a:pt x="3048" y="4572"/>
                </a:lnTo>
                <a:lnTo>
                  <a:pt x="0" y="0"/>
                </a:lnTo>
                <a:lnTo>
                  <a:pt x="0" y="4572"/>
                </a:lnTo>
                <a:lnTo>
                  <a:pt x="3048"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84" name="object 84"/>
          <p:cNvSpPr/>
          <p:nvPr/>
        </p:nvSpPr>
        <p:spPr>
          <a:xfrm>
            <a:off x="1065133" y="3022648"/>
            <a:ext cx="280044" cy="54599"/>
          </a:xfrm>
          <a:custGeom>
            <a:avLst/>
            <a:gdLst/>
            <a:ahLst/>
            <a:cxnLst/>
            <a:rect l="l" t="t" r="r" b="b"/>
            <a:pathLst>
              <a:path w="163067" h="60198">
                <a:moveTo>
                  <a:pt x="0" y="0"/>
                </a:moveTo>
                <a:lnTo>
                  <a:pt x="0" y="60198"/>
                </a:lnTo>
                <a:lnTo>
                  <a:pt x="163068" y="60198"/>
                </a:lnTo>
                <a:lnTo>
                  <a:pt x="163068"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85" name="object 85"/>
          <p:cNvSpPr/>
          <p:nvPr/>
        </p:nvSpPr>
        <p:spPr>
          <a:xfrm>
            <a:off x="1065131" y="3020227"/>
            <a:ext cx="279389" cy="5183"/>
          </a:xfrm>
          <a:custGeom>
            <a:avLst/>
            <a:gdLst/>
            <a:ahLst/>
            <a:cxnLst/>
            <a:rect l="l" t="t" r="r" b="b"/>
            <a:pathLst>
              <a:path w="162686" h="5715">
                <a:moveTo>
                  <a:pt x="0" y="0"/>
                </a:moveTo>
                <a:lnTo>
                  <a:pt x="0" y="5715"/>
                </a:lnTo>
                <a:lnTo>
                  <a:pt x="162687" y="5715"/>
                </a:lnTo>
                <a:lnTo>
                  <a:pt x="162687"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86" name="object 86"/>
          <p:cNvSpPr/>
          <p:nvPr/>
        </p:nvSpPr>
        <p:spPr>
          <a:xfrm>
            <a:off x="1339942" y="3022646"/>
            <a:ext cx="9160" cy="53908"/>
          </a:xfrm>
          <a:custGeom>
            <a:avLst/>
            <a:gdLst/>
            <a:ahLst/>
            <a:cxnLst/>
            <a:rect l="l" t="t" r="r" b="b"/>
            <a:pathLst>
              <a:path w="5334" h="59436">
                <a:moveTo>
                  <a:pt x="0" y="0"/>
                </a:moveTo>
                <a:lnTo>
                  <a:pt x="0" y="59436"/>
                </a:lnTo>
                <a:lnTo>
                  <a:pt x="5334" y="59436"/>
                </a:lnTo>
                <a:lnTo>
                  <a:pt x="5334"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87" name="object 87"/>
          <p:cNvSpPr/>
          <p:nvPr/>
        </p:nvSpPr>
        <p:spPr>
          <a:xfrm>
            <a:off x="1339942" y="3020227"/>
            <a:ext cx="9160" cy="5183"/>
          </a:xfrm>
          <a:custGeom>
            <a:avLst/>
            <a:gdLst/>
            <a:ahLst/>
            <a:cxnLst/>
            <a:rect l="l" t="t" r="r" b="b"/>
            <a:pathLst>
              <a:path w="5334" h="5715">
                <a:moveTo>
                  <a:pt x="2667" y="0"/>
                </a:moveTo>
                <a:lnTo>
                  <a:pt x="5334" y="0"/>
                </a:lnTo>
                <a:lnTo>
                  <a:pt x="5334" y="2666"/>
                </a:lnTo>
                <a:lnTo>
                  <a:pt x="0" y="2666"/>
                </a:lnTo>
                <a:lnTo>
                  <a:pt x="2667" y="5715"/>
                </a:lnTo>
                <a:lnTo>
                  <a:pt x="2667"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88" name="object 88"/>
          <p:cNvSpPr/>
          <p:nvPr/>
        </p:nvSpPr>
        <p:spPr>
          <a:xfrm>
            <a:off x="1065131" y="3074135"/>
            <a:ext cx="279389" cy="4838"/>
          </a:xfrm>
          <a:custGeom>
            <a:avLst/>
            <a:gdLst/>
            <a:ahLst/>
            <a:cxnLst/>
            <a:rect l="l" t="t" r="r" b="b"/>
            <a:pathLst>
              <a:path w="162686" h="5334">
                <a:moveTo>
                  <a:pt x="0" y="0"/>
                </a:moveTo>
                <a:lnTo>
                  <a:pt x="0" y="5334"/>
                </a:lnTo>
                <a:lnTo>
                  <a:pt x="162687" y="5334"/>
                </a:lnTo>
                <a:lnTo>
                  <a:pt x="162687"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89" name="object 89"/>
          <p:cNvSpPr/>
          <p:nvPr/>
        </p:nvSpPr>
        <p:spPr>
          <a:xfrm>
            <a:off x="1339942" y="3074135"/>
            <a:ext cx="9160" cy="4838"/>
          </a:xfrm>
          <a:custGeom>
            <a:avLst/>
            <a:gdLst/>
            <a:ahLst/>
            <a:cxnLst/>
            <a:rect l="l" t="t" r="r" b="b"/>
            <a:pathLst>
              <a:path w="5334" h="5334">
                <a:moveTo>
                  <a:pt x="5334" y="2667"/>
                </a:moveTo>
                <a:lnTo>
                  <a:pt x="5334" y="5334"/>
                </a:lnTo>
                <a:lnTo>
                  <a:pt x="2667" y="5334"/>
                </a:lnTo>
                <a:lnTo>
                  <a:pt x="2667" y="0"/>
                </a:lnTo>
                <a:lnTo>
                  <a:pt x="0" y="2667"/>
                </a:lnTo>
                <a:lnTo>
                  <a:pt x="5334" y="2667"/>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90" name="object 90"/>
          <p:cNvSpPr/>
          <p:nvPr/>
        </p:nvSpPr>
        <p:spPr>
          <a:xfrm>
            <a:off x="1060551" y="3022646"/>
            <a:ext cx="9160" cy="53908"/>
          </a:xfrm>
          <a:custGeom>
            <a:avLst/>
            <a:gdLst/>
            <a:ahLst/>
            <a:cxnLst/>
            <a:rect l="l" t="t" r="r" b="b"/>
            <a:pathLst>
              <a:path w="5334" h="59436">
                <a:moveTo>
                  <a:pt x="0" y="0"/>
                </a:moveTo>
                <a:lnTo>
                  <a:pt x="0" y="59436"/>
                </a:lnTo>
                <a:lnTo>
                  <a:pt x="5334" y="59436"/>
                </a:lnTo>
                <a:lnTo>
                  <a:pt x="5334"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91" name="object 91"/>
          <p:cNvSpPr/>
          <p:nvPr/>
        </p:nvSpPr>
        <p:spPr>
          <a:xfrm>
            <a:off x="1060551" y="3074135"/>
            <a:ext cx="9160" cy="4838"/>
          </a:xfrm>
          <a:custGeom>
            <a:avLst/>
            <a:gdLst/>
            <a:ahLst/>
            <a:cxnLst/>
            <a:rect l="l" t="t" r="r" b="b"/>
            <a:pathLst>
              <a:path w="5334" h="5334">
                <a:moveTo>
                  <a:pt x="2667" y="5334"/>
                </a:moveTo>
                <a:lnTo>
                  <a:pt x="0" y="5334"/>
                </a:lnTo>
                <a:lnTo>
                  <a:pt x="0" y="2667"/>
                </a:lnTo>
                <a:lnTo>
                  <a:pt x="5334" y="2667"/>
                </a:lnTo>
                <a:lnTo>
                  <a:pt x="2667" y="0"/>
                </a:lnTo>
                <a:lnTo>
                  <a:pt x="2667" y="5334"/>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92" name="object 92"/>
          <p:cNvSpPr/>
          <p:nvPr/>
        </p:nvSpPr>
        <p:spPr>
          <a:xfrm>
            <a:off x="1060551" y="3020227"/>
            <a:ext cx="9160" cy="5183"/>
          </a:xfrm>
          <a:custGeom>
            <a:avLst/>
            <a:gdLst/>
            <a:ahLst/>
            <a:cxnLst/>
            <a:rect l="l" t="t" r="r" b="b"/>
            <a:pathLst>
              <a:path w="5334" h="5715">
                <a:moveTo>
                  <a:pt x="0" y="2666"/>
                </a:moveTo>
                <a:lnTo>
                  <a:pt x="0" y="0"/>
                </a:lnTo>
                <a:lnTo>
                  <a:pt x="2667" y="0"/>
                </a:lnTo>
                <a:lnTo>
                  <a:pt x="2667" y="5715"/>
                </a:lnTo>
                <a:lnTo>
                  <a:pt x="5334" y="2666"/>
                </a:lnTo>
                <a:lnTo>
                  <a:pt x="0" y="2666"/>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93" name="object 93"/>
          <p:cNvSpPr/>
          <p:nvPr/>
        </p:nvSpPr>
        <p:spPr>
          <a:xfrm>
            <a:off x="5036159" y="2917601"/>
            <a:ext cx="23553" cy="267121"/>
          </a:xfrm>
          <a:custGeom>
            <a:avLst/>
            <a:gdLst/>
            <a:ahLst/>
            <a:cxnLst/>
            <a:rect l="l" t="t" r="r" b="b"/>
            <a:pathLst>
              <a:path w="13715" h="294513">
                <a:moveTo>
                  <a:pt x="0" y="0"/>
                </a:moveTo>
                <a:lnTo>
                  <a:pt x="0" y="294514"/>
                </a:lnTo>
                <a:lnTo>
                  <a:pt x="13716" y="294514"/>
                </a:lnTo>
                <a:lnTo>
                  <a:pt x="13716" y="0"/>
                </a:lnTo>
                <a:lnTo>
                  <a:pt x="0" y="0"/>
                </a:lnTo>
                <a:close/>
              </a:path>
            </a:pathLst>
          </a:custGeom>
          <a:solidFill>
            <a:srgbClr val="2EE8AA"/>
          </a:solidFill>
        </p:spPr>
        <p:txBody>
          <a:bodyPr wrap="square" lIns="0" tIns="0" rIns="0" bIns="0" rtlCol="0">
            <a:noAutofit/>
          </a:bodyPr>
          <a:lstStyle/>
          <a:p>
            <a:endParaRPr smtClean="0">
              <a:solidFill>
                <a:prstClr val="black"/>
              </a:solidFill>
            </a:endParaRPr>
          </a:p>
        </p:txBody>
      </p:sp>
      <p:sp>
        <p:nvSpPr>
          <p:cNvPr id="94" name="object 94"/>
          <p:cNvSpPr/>
          <p:nvPr/>
        </p:nvSpPr>
        <p:spPr>
          <a:xfrm>
            <a:off x="5904417" y="2920709"/>
            <a:ext cx="23555" cy="266774"/>
          </a:xfrm>
          <a:custGeom>
            <a:avLst/>
            <a:gdLst/>
            <a:ahLst/>
            <a:cxnLst/>
            <a:rect l="l" t="t" r="r" b="b"/>
            <a:pathLst>
              <a:path w="13716" h="294131">
                <a:moveTo>
                  <a:pt x="0" y="0"/>
                </a:moveTo>
                <a:lnTo>
                  <a:pt x="0" y="294131"/>
                </a:lnTo>
                <a:lnTo>
                  <a:pt x="13716" y="294131"/>
                </a:lnTo>
                <a:lnTo>
                  <a:pt x="13716" y="0"/>
                </a:lnTo>
                <a:lnTo>
                  <a:pt x="0" y="0"/>
                </a:lnTo>
                <a:close/>
              </a:path>
            </a:pathLst>
          </a:custGeom>
          <a:solidFill>
            <a:srgbClr val="2EE8AA"/>
          </a:solidFill>
        </p:spPr>
        <p:txBody>
          <a:bodyPr wrap="square" lIns="0" tIns="0" rIns="0" bIns="0" rtlCol="0">
            <a:noAutofit/>
          </a:bodyPr>
          <a:lstStyle/>
          <a:p>
            <a:endParaRPr smtClean="0">
              <a:solidFill>
                <a:prstClr val="black"/>
              </a:solidFill>
            </a:endParaRPr>
          </a:p>
        </p:txBody>
      </p:sp>
      <p:sp>
        <p:nvSpPr>
          <p:cNvPr id="95" name="object 95"/>
          <p:cNvSpPr/>
          <p:nvPr/>
        </p:nvSpPr>
        <p:spPr>
          <a:xfrm>
            <a:off x="1652049" y="2326335"/>
            <a:ext cx="193022" cy="171400"/>
          </a:xfrm>
          <a:custGeom>
            <a:avLst/>
            <a:gdLst/>
            <a:ahLst/>
            <a:cxnLst/>
            <a:rect l="l" t="t" r="r" b="b"/>
            <a:pathLst>
              <a:path w="112395" h="188976">
                <a:moveTo>
                  <a:pt x="99441" y="188976"/>
                </a:moveTo>
                <a:lnTo>
                  <a:pt x="112395" y="182118"/>
                </a:lnTo>
                <a:lnTo>
                  <a:pt x="12954" y="0"/>
                </a:lnTo>
                <a:lnTo>
                  <a:pt x="0" y="6858"/>
                </a:lnTo>
                <a:lnTo>
                  <a:pt x="99441" y="188976"/>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96" name="object 96"/>
          <p:cNvSpPr/>
          <p:nvPr/>
        </p:nvSpPr>
        <p:spPr>
          <a:xfrm>
            <a:off x="1791429" y="2479765"/>
            <a:ext cx="93567" cy="62892"/>
          </a:xfrm>
          <a:custGeom>
            <a:avLst/>
            <a:gdLst/>
            <a:ahLst/>
            <a:cxnLst/>
            <a:rect l="l" t="t" r="r" b="b"/>
            <a:pathLst>
              <a:path w="54483" h="69341">
                <a:moveTo>
                  <a:pt x="22479" y="12573"/>
                </a:moveTo>
                <a:lnTo>
                  <a:pt x="45720" y="0"/>
                </a:lnTo>
                <a:lnTo>
                  <a:pt x="54483" y="69342"/>
                </a:lnTo>
                <a:lnTo>
                  <a:pt x="0" y="25146"/>
                </a:lnTo>
                <a:lnTo>
                  <a:pt x="22479" y="12573"/>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97" name="object 97"/>
          <p:cNvSpPr/>
          <p:nvPr/>
        </p:nvSpPr>
        <p:spPr>
          <a:xfrm>
            <a:off x="3214544" y="2361582"/>
            <a:ext cx="179936" cy="145137"/>
          </a:xfrm>
          <a:custGeom>
            <a:avLst/>
            <a:gdLst/>
            <a:ahLst/>
            <a:cxnLst/>
            <a:rect l="l" t="t" r="r" b="b"/>
            <a:pathLst>
              <a:path w="104775" h="160020">
                <a:moveTo>
                  <a:pt x="104775" y="8001"/>
                </a:moveTo>
                <a:lnTo>
                  <a:pt x="92202" y="0"/>
                </a:lnTo>
                <a:lnTo>
                  <a:pt x="0" y="152019"/>
                </a:lnTo>
                <a:lnTo>
                  <a:pt x="12573" y="160020"/>
                </a:lnTo>
                <a:lnTo>
                  <a:pt x="104775" y="8001"/>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98" name="object 98"/>
          <p:cNvSpPr/>
          <p:nvPr/>
        </p:nvSpPr>
        <p:spPr>
          <a:xfrm>
            <a:off x="3172681" y="2487375"/>
            <a:ext cx="94875" cy="62547"/>
          </a:xfrm>
          <a:custGeom>
            <a:avLst/>
            <a:gdLst/>
            <a:ahLst/>
            <a:cxnLst/>
            <a:rect l="l" t="t" r="r" b="b"/>
            <a:pathLst>
              <a:path w="55245" h="68961">
                <a:moveTo>
                  <a:pt x="33147" y="13335"/>
                </a:moveTo>
                <a:lnTo>
                  <a:pt x="55245" y="27051"/>
                </a:lnTo>
                <a:lnTo>
                  <a:pt x="0" y="68961"/>
                </a:lnTo>
                <a:lnTo>
                  <a:pt x="11049" y="0"/>
                </a:lnTo>
                <a:lnTo>
                  <a:pt x="33147" y="13335"/>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169" name="text 1"/>
          <p:cNvSpPr txBox="1"/>
          <p:nvPr/>
        </p:nvSpPr>
        <p:spPr>
          <a:xfrm>
            <a:off x="1231993" y="2031062"/>
            <a:ext cx="530915" cy="153888"/>
          </a:xfrm>
          <a:prstGeom prst="rect">
            <a:avLst/>
          </a:prstGeom>
        </p:spPr>
        <p:txBody>
          <a:bodyPr vert="horz" wrap="none" lIns="0" tIns="0" rIns="0" bIns="0" rtlCol="0">
            <a:spAutoFit/>
          </a:bodyPr>
          <a:lstStyle/>
          <a:p>
            <a:r>
              <a:rPr sz="1000" spc="10" dirty="0">
                <a:solidFill>
                  <a:prstClr val="black"/>
                </a:solidFill>
                <a:latin typeface="Arial"/>
                <a:cs typeface="Arial"/>
              </a:rPr>
              <a:t>Br e m s-</a:t>
            </a:r>
            <a:endParaRPr sz="1000">
              <a:solidFill>
                <a:prstClr val="black"/>
              </a:solidFill>
              <a:latin typeface="Arial"/>
              <a:cs typeface="Arial"/>
            </a:endParaRPr>
          </a:p>
        </p:txBody>
      </p:sp>
      <p:sp>
        <p:nvSpPr>
          <p:cNvPr id="170" name="text 1"/>
          <p:cNvSpPr txBox="1"/>
          <p:nvPr/>
        </p:nvSpPr>
        <p:spPr>
          <a:xfrm>
            <a:off x="1231979" y="2152351"/>
            <a:ext cx="384080" cy="153888"/>
          </a:xfrm>
          <a:prstGeom prst="rect">
            <a:avLst/>
          </a:prstGeom>
        </p:spPr>
        <p:txBody>
          <a:bodyPr vert="horz" wrap="none" lIns="0" tIns="0" rIns="0" bIns="0" rtlCol="0">
            <a:spAutoFit/>
          </a:bodyPr>
          <a:lstStyle/>
          <a:p>
            <a:r>
              <a:rPr sz="1000" spc="10" dirty="0">
                <a:solidFill>
                  <a:prstClr val="black"/>
                </a:solidFill>
                <a:latin typeface="Arial"/>
                <a:cs typeface="Arial"/>
              </a:rPr>
              <a:t>leitung</a:t>
            </a:r>
            <a:endParaRPr sz="1000">
              <a:solidFill>
                <a:prstClr val="black"/>
              </a:solidFill>
              <a:latin typeface="Arial"/>
              <a:cs typeface="Arial"/>
            </a:endParaRPr>
          </a:p>
        </p:txBody>
      </p:sp>
      <p:sp>
        <p:nvSpPr>
          <p:cNvPr id="171" name="text 1"/>
          <p:cNvSpPr txBox="1"/>
          <p:nvPr/>
        </p:nvSpPr>
        <p:spPr>
          <a:xfrm>
            <a:off x="3365038" y="2076324"/>
            <a:ext cx="530915" cy="153888"/>
          </a:xfrm>
          <a:prstGeom prst="rect">
            <a:avLst/>
          </a:prstGeom>
        </p:spPr>
        <p:txBody>
          <a:bodyPr vert="horz" wrap="none" lIns="0" tIns="0" rIns="0" bIns="0" rtlCol="0">
            <a:spAutoFit/>
          </a:bodyPr>
          <a:lstStyle/>
          <a:p>
            <a:r>
              <a:rPr sz="1000" spc="10" dirty="0">
                <a:solidFill>
                  <a:prstClr val="black"/>
                </a:solidFill>
                <a:latin typeface="Arial"/>
                <a:cs typeface="Arial"/>
              </a:rPr>
              <a:t>Br e m s-</a:t>
            </a:r>
            <a:endParaRPr sz="1000">
              <a:solidFill>
                <a:prstClr val="black"/>
              </a:solidFill>
              <a:latin typeface="Arial"/>
              <a:cs typeface="Arial"/>
            </a:endParaRPr>
          </a:p>
        </p:txBody>
      </p:sp>
      <p:sp>
        <p:nvSpPr>
          <p:cNvPr id="172" name="text 1"/>
          <p:cNvSpPr txBox="1"/>
          <p:nvPr/>
        </p:nvSpPr>
        <p:spPr>
          <a:xfrm>
            <a:off x="3365027" y="2197271"/>
            <a:ext cx="630942" cy="153888"/>
          </a:xfrm>
          <a:prstGeom prst="rect">
            <a:avLst/>
          </a:prstGeom>
        </p:spPr>
        <p:txBody>
          <a:bodyPr vert="horz" wrap="none" lIns="0" tIns="0" rIns="0" bIns="0" rtlCol="0">
            <a:spAutoFit/>
          </a:bodyPr>
          <a:lstStyle/>
          <a:p>
            <a:r>
              <a:rPr sz="1000" spc="10" dirty="0">
                <a:solidFill>
                  <a:prstClr val="black"/>
                </a:solidFill>
                <a:latin typeface="Arial"/>
                <a:cs typeface="Arial"/>
              </a:rPr>
              <a:t>sc h e i b e</a:t>
            </a:r>
            <a:endParaRPr sz="1000">
              <a:solidFill>
                <a:prstClr val="black"/>
              </a:solidFill>
              <a:latin typeface="Arial"/>
              <a:cs typeface="Arial"/>
            </a:endParaRPr>
          </a:p>
        </p:txBody>
      </p:sp>
      <p:sp>
        <p:nvSpPr>
          <p:cNvPr id="173" name="text 1"/>
          <p:cNvSpPr txBox="1"/>
          <p:nvPr/>
        </p:nvSpPr>
        <p:spPr>
          <a:xfrm>
            <a:off x="2382907" y="1832006"/>
            <a:ext cx="412934" cy="153888"/>
          </a:xfrm>
          <a:prstGeom prst="rect">
            <a:avLst/>
          </a:prstGeom>
        </p:spPr>
        <p:txBody>
          <a:bodyPr vert="horz" wrap="none" lIns="0" tIns="0" rIns="0" bIns="0" rtlCol="0">
            <a:spAutoFit/>
          </a:bodyPr>
          <a:lstStyle/>
          <a:p>
            <a:r>
              <a:rPr sz="1000" spc="10" dirty="0">
                <a:solidFill>
                  <a:prstClr val="black"/>
                </a:solidFill>
                <a:latin typeface="Arial"/>
                <a:cs typeface="Arial"/>
              </a:rPr>
              <a:t>Antrieb</a:t>
            </a:r>
            <a:endParaRPr sz="1000">
              <a:solidFill>
                <a:prstClr val="black"/>
              </a:solidFill>
              <a:latin typeface="Arial"/>
              <a:cs typeface="Arial"/>
            </a:endParaRPr>
          </a:p>
        </p:txBody>
      </p:sp>
      <p:sp>
        <p:nvSpPr>
          <p:cNvPr id="174" name="text 1"/>
          <p:cNvSpPr txBox="1"/>
          <p:nvPr/>
        </p:nvSpPr>
        <p:spPr>
          <a:xfrm>
            <a:off x="1710948" y="3329333"/>
            <a:ext cx="1263487" cy="153888"/>
          </a:xfrm>
          <a:prstGeom prst="rect">
            <a:avLst/>
          </a:prstGeom>
        </p:spPr>
        <p:txBody>
          <a:bodyPr vert="horz" wrap="none" lIns="0" tIns="0" rIns="0" bIns="0" rtlCol="0">
            <a:spAutoFit/>
          </a:bodyPr>
          <a:lstStyle/>
          <a:p>
            <a:r>
              <a:rPr sz="1000" spc="10" dirty="0">
                <a:solidFill>
                  <a:srgbClr val="FF0000"/>
                </a:solidFill>
                <a:latin typeface="Arial"/>
                <a:cs typeface="Arial"/>
              </a:rPr>
              <a:t>ABS</a:t>
            </a:r>
            <a:r>
              <a:rPr sz="1000" spc="10" dirty="0">
                <a:solidFill>
                  <a:prstClr val="black"/>
                </a:solidFill>
                <a:latin typeface="Arial"/>
                <a:cs typeface="Arial"/>
              </a:rPr>
              <a:t>PERR</a:t>
            </a:r>
            <a:r>
              <a:rPr sz="1000" spc="10" dirty="0">
                <a:solidFill>
                  <a:srgbClr val="FF0000"/>
                </a:solidFill>
                <a:latin typeface="Arial"/>
                <a:cs typeface="Arial"/>
              </a:rPr>
              <a:t>ARMATUR</a:t>
            </a:r>
            <a:endParaRPr sz="1000">
              <a:solidFill>
                <a:prstClr val="black"/>
              </a:solidFill>
              <a:latin typeface="Arial"/>
              <a:cs typeface="Arial"/>
            </a:endParaRPr>
          </a:p>
        </p:txBody>
      </p:sp>
      <p:sp>
        <p:nvSpPr>
          <p:cNvPr id="99" name="object 99"/>
          <p:cNvSpPr/>
          <p:nvPr/>
        </p:nvSpPr>
        <p:spPr>
          <a:xfrm>
            <a:off x="2358063" y="2915874"/>
            <a:ext cx="22901" cy="267121"/>
          </a:xfrm>
          <a:custGeom>
            <a:avLst/>
            <a:gdLst/>
            <a:ahLst/>
            <a:cxnLst/>
            <a:rect l="l" t="t" r="r" b="b"/>
            <a:pathLst>
              <a:path w="13335" h="294513">
                <a:moveTo>
                  <a:pt x="0" y="0"/>
                </a:moveTo>
                <a:lnTo>
                  <a:pt x="0" y="294513"/>
                </a:lnTo>
                <a:lnTo>
                  <a:pt x="13335" y="294513"/>
                </a:lnTo>
                <a:lnTo>
                  <a:pt x="13335"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100" name="object 100"/>
          <p:cNvSpPr/>
          <p:nvPr/>
        </p:nvSpPr>
        <p:spPr>
          <a:xfrm>
            <a:off x="3225013" y="2918983"/>
            <a:ext cx="23555" cy="267121"/>
          </a:xfrm>
          <a:custGeom>
            <a:avLst/>
            <a:gdLst/>
            <a:ahLst/>
            <a:cxnLst/>
            <a:rect l="l" t="t" r="r" b="b"/>
            <a:pathLst>
              <a:path w="13716" h="294513">
                <a:moveTo>
                  <a:pt x="0" y="0"/>
                </a:moveTo>
                <a:lnTo>
                  <a:pt x="0" y="294513"/>
                </a:lnTo>
                <a:lnTo>
                  <a:pt x="13716" y="294513"/>
                </a:lnTo>
                <a:lnTo>
                  <a:pt x="13716"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101" name="object 101"/>
          <p:cNvSpPr/>
          <p:nvPr/>
        </p:nvSpPr>
        <p:spPr>
          <a:xfrm>
            <a:off x="2363285" y="2910683"/>
            <a:ext cx="879394" cy="275413"/>
          </a:xfrm>
          <a:custGeom>
            <a:avLst/>
            <a:gdLst/>
            <a:ahLst/>
            <a:cxnLst/>
            <a:rect l="l" t="t" r="r" b="b"/>
            <a:pathLst>
              <a:path w="512064" h="303656">
                <a:moveTo>
                  <a:pt x="6477" y="0"/>
                </a:moveTo>
                <a:lnTo>
                  <a:pt x="0" y="12192"/>
                </a:lnTo>
                <a:lnTo>
                  <a:pt x="252603" y="158115"/>
                </a:lnTo>
                <a:lnTo>
                  <a:pt x="505206" y="303656"/>
                </a:lnTo>
                <a:lnTo>
                  <a:pt x="512064" y="292227"/>
                </a:lnTo>
                <a:lnTo>
                  <a:pt x="259461" y="146304"/>
                </a:lnTo>
                <a:lnTo>
                  <a:pt x="6477" y="0"/>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102" name="object 102"/>
          <p:cNvSpPr/>
          <p:nvPr/>
        </p:nvSpPr>
        <p:spPr>
          <a:xfrm>
            <a:off x="2363287" y="2910683"/>
            <a:ext cx="874814" cy="277488"/>
          </a:xfrm>
          <a:custGeom>
            <a:avLst/>
            <a:gdLst/>
            <a:ahLst/>
            <a:cxnLst/>
            <a:rect l="l" t="t" r="r" b="b"/>
            <a:pathLst>
              <a:path w="509397" h="305943">
                <a:moveTo>
                  <a:pt x="509397" y="12192"/>
                </a:moveTo>
                <a:lnTo>
                  <a:pt x="502539" y="0"/>
                </a:lnTo>
                <a:lnTo>
                  <a:pt x="251079" y="147066"/>
                </a:lnTo>
                <a:lnTo>
                  <a:pt x="0" y="294513"/>
                </a:lnTo>
                <a:lnTo>
                  <a:pt x="6477" y="305943"/>
                </a:lnTo>
                <a:lnTo>
                  <a:pt x="258318" y="158877"/>
                </a:lnTo>
                <a:lnTo>
                  <a:pt x="509397" y="12192"/>
                </a:lnTo>
              </a:path>
            </a:pathLst>
          </a:custGeom>
          <a:solidFill>
            <a:srgbClr val="000000"/>
          </a:solidFill>
        </p:spPr>
        <p:txBody>
          <a:bodyPr wrap="square" lIns="0" tIns="0" rIns="0" bIns="0" rtlCol="0">
            <a:noAutofit/>
          </a:bodyPr>
          <a:lstStyle/>
          <a:p>
            <a:endParaRPr smtClean="0">
              <a:solidFill>
                <a:prstClr val="black"/>
              </a:solidFill>
            </a:endParaRPr>
          </a:p>
        </p:txBody>
      </p:sp>
      <p:sp>
        <p:nvSpPr>
          <p:cNvPr id="103" name="object 103"/>
          <p:cNvSpPr/>
          <p:nvPr/>
        </p:nvSpPr>
        <p:spPr>
          <a:xfrm>
            <a:off x="1969402" y="2583089"/>
            <a:ext cx="13741" cy="330704"/>
          </a:xfrm>
          <a:custGeom>
            <a:avLst/>
            <a:gdLst/>
            <a:ahLst/>
            <a:cxnLst/>
            <a:rect l="l" t="t" r="r" b="b"/>
            <a:pathLst>
              <a:path w="8001" h="364617">
                <a:moveTo>
                  <a:pt x="0" y="0"/>
                </a:moveTo>
                <a:lnTo>
                  <a:pt x="0" y="364617"/>
                </a:lnTo>
                <a:lnTo>
                  <a:pt x="8001" y="364617"/>
                </a:lnTo>
                <a:lnTo>
                  <a:pt x="8001"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104" name="object 104"/>
          <p:cNvSpPr/>
          <p:nvPr/>
        </p:nvSpPr>
        <p:spPr>
          <a:xfrm>
            <a:off x="1973319" y="2583435"/>
            <a:ext cx="394550" cy="6566"/>
          </a:xfrm>
          <a:custGeom>
            <a:avLst/>
            <a:gdLst/>
            <a:ahLst/>
            <a:cxnLst/>
            <a:rect l="l" t="t" r="r" b="b"/>
            <a:pathLst>
              <a:path w="229743" h="7239">
                <a:moveTo>
                  <a:pt x="0" y="0"/>
                </a:moveTo>
                <a:lnTo>
                  <a:pt x="0" y="7239"/>
                </a:lnTo>
                <a:lnTo>
                  <a:pt x="229743" y="7239"/>
                </a:lnTo>
                <a:lnTo>
                  <a:pt x="229743" y="0"/>
                </a:lnTo>
                <a:lnTo>
                  <a:pt x="0" y="0"/>
                </a:lnTo>
                <a:close/>
              </a:path>
            </a:pathLst>
          </a:custGeom>
          <a:solidFill>
            <a:srgbClr val="E62323"/>
          </a:solidFill>
        </p:spPr>
        <p:txBody>
          <a:bodyPr wrap="square" lIns="0" tIns="0" rIns="0" bIns="0" rtlCol="0">
            <a:noAutofit/>
          </a:bodyPr>
          <a:lstStyle/>
          <a:p>
            <a:endParaRPr smtClean="0">
              <a:solidFill>
                <a:prstClr val="black"/>
              </a:solidFill>
            </a:endParaRPr>
          </a:p>
        </p:txBody>
      </p:sp>
      <p:sp>
        <p:nvSpPr>
          <p:cNvPr id="175" name="text 1"/>
          <p:cNvSpPr txBox="1"/>
          <p:nvPr/>
        </p:nvSpPr>
        <p:spPr>
          <a:xfrm>
            <a:off x="4625252" y="3329345"/>
            <a:ext cx="1049005" cy="153888"/>
          </a:xfrm>
          <a:prstGeom prst="rect">
            <a:avLst/>
          </a:prstGeom>
        </p:spPr>
        <p:txBody>
          <a:bodyPr vert="horz" wrap="none" lIns="0" tIns="0" rIns="0" bIns="0" rtlCol="0">
            <a:spAutoFit/>
          </a:bodyPr>
          <a:lstStyle/>
          <a:p>
            <a:r>
              <a:rPr sz="1000" spc="10" dirty="0">
                <a:solidFill>
                  <a:srgbClr val="00FFFF"/>
                </a:solidFill>
                <a:latin typeface="Arial"/>
                <a:cs typeface="Arial"/>
              </a:rPr>
              <a:t>HILFSARM ATUR</a:t>
            </a:r>
            <a:endParaRPr sz="1000">
              <a:solidFill>
                <a:prstClr val="black"/>
              </a:solidFill>
              <a:latin typeface="Arial"/>
              <a:cs typeface="Arial"/>
            </a:endParaRPr>
          </a:p>
        </p:txBody>
      </p:sp>
      <p:sp>
        <p:nvSpPr>
          <p:cNvPr id="105" name="object 105"/>
          <p:cNvSpPr/>
          <p:nvPr/>
        </p:nvSpPr>
        <p:spPr>
          <a:xfrm>
            <a:off x="5010628" y="2894273"/>
            <a:ext cx="83752" cy="42504"/>
          </a:xfrm>
          <a:custGeom>
            <a:avLst/>
            <a:gdLst/>
            <a:ahLst/>
            <a:cxnLst/>
            <a:rect l="l" t="t" r="r" b="b"/>
            <a:pathLst>
              <a:path w="48768" h="46863">
                <a:moveTo>
                  <a:pt x="48768" y="23432"/>
                </a:moveTo>
                <a:lnTo>
                  <a:pt x="48768" y="23432"/>
                </a:lnTo>
                <a:cubicBezTo>
                  <a:pt x="48768" y="10503"/>
                  <a:pt x="37846" y="0"/>
                  <a:pt x="24384" y="0"/>
                </a:cubicBezTo>
                <a:cubicBezTo>
                  <a:pt x="10922" y="0"/>
                  <a:pt x="0" y="10503"/>
                  <a:pt x="0" y="23432"/>
                </a:cubicBezTo>
                <a:cubicBezTo>
                  <a:pt x="0" y="36360"/>
                  <a:pt x="10922" y="46863"/>
                  <a:pt x="24384" y="46863"/>
                </a:cubicBezTo>
                <a:cubicBezTo>
                  <a:pt x="37846" y="46863"/>
                  <a:pt x="48768" y="36360"/>
                  <a:pt x="48768" y="23432"/>
                </a:cubicBezTo>
              </a:path>
            </a:pathLst>
          </a:custGeom>
          <a:solidFill>
            <a:srgbClr val="2EE8AA"/>
          </a:solidFill>
        </p:spPr>
        <p:txBody>
          <a:bodyPr wrap="square" lIns="0" tIns="0" rIns="0" bIns="0" rtlCol="0">
            <a:noAutofit/>
          </a:bodyPr>
          <a:lstStyle/>
          <a:p>
            <a:endParaRPr smtClean="0">
              <a:solidFill>
                <a:prstClr val="black"/>
              </a:solidFill>
            </a:endParaRPr>
          </a:p>
        </p:txBody>
      </p:sp>
      <p:sp>
        <p:nvSpPr>
          <p:cNvPr id="106" name="object 106"/>
          <p:cNvSpPr/>
          <p:nvPr/>
        </p:nvSpPr>
        <p:spPr>
          <a:xfrm>
            <a:off x="5009321" y="2893758"/>
            <a:ext cx="86369" cy="44231"/>
          </a:xfrm>
          <a:custGeom>
            <a:avLst/>
            <a:gdLst/>
            <a:ahLst/>
            <a:cxnLst/>
            <a:rect l="l" t="t" r="r" b="b"/>
            <a:pathLst>
              <a:path w="50292" h="48767">
                <a:moveTo>
                  <a:pt x="49530" y="24384"/>
                </a:moveTo>
                <a:lnTo>
                  <a:pt x="49530" y="24384"/>
                </a:lnTo>
                <a:cubicBezTo>
                  <a:pt x="49530" y="11341"/>
                  <a:pt x="38608" y="762"/>
                  <a:pt x="25146" y="762"/>
                </a:cubicBezTo>
                <a:cubicBezTo>
                  <a:pt x="11684" y="762"/>
                  <a:pt x="762" y="11341"/>
                  <a:pt x="762" y="24384"/>
                </a:cubicBezTo>
                <a:cubicBezTo>
                  <a:pt x="762" y="37427"/>
                  <a:pt x="11684" y="48006"/>
                  <a:pt x="25146" y="48006"/>
                </a:cubicBezTo>
                <a:cubicBezTo>
                  <a:pt x="38608" y="48006"/>
                  <a:pt x="49530" y="37427"/>
                  <a:pt x="49530" y="24384"/>
                </a:cubicBezTo>
              </a:path>
            </a:pathLst>
          </a:custGeom>
          <a:ln w="1524">
            <a:solidFill>
              <a:srgbClr val="2EE8AA"/>
            </a:solidFill>
          </a:ln>
        </p:spPr>
        <p:txBody>
          <a:bodyPr wrap="square" lIns="0" tIns="0" rIns="0" bIns="0" rtlCol="0">
            <a:noAutofit/>
          </a:bodyPr>
          <a:lstStyle/>
          <a:p>
            <a:endParaRPr smtClean="0">
              <a:solidFill>
                <a:prstClr val="black"/>
              </a:solidFill>
            </a:endParaRPr>
          </a:p>
        </p:txBody>
      </p:sp>
      <p:sp>
        <p:nvSpPr>
          <p:cNvPr id="107" name="object 107"/>
          <p:cNvSpPr/>
          <p:nvPr/>
        </p:nvSpPr>
        <p:spPr>
          <a:xfrm>
            <a:off x="3230915" y="3180223"/>
            <a:ext cx="1806553" cy="6910"/>
          </a:xfrm>
          <a:custGeom>
            <a:avLst/>
            <a:gdLst/>
            <a:ahLst/>
            <a:cxnLst/>
            <a:rect l="l" t="t" r="r" b="b"/>
            <a:pathLst>
              <a:path w="1051941" h="7619">
                <a:moveTo>
                  <a:pt x="0" y="0"/>
                </a:moveTo>
                <a:lnTo>
                  <a:pt x="0" y="7620"/>
                </a:lnTo>
                <a:lnTo>
                  <a:pt x="1051941" y="7620"/>
                </a:lnTo>
                <a:lnTo>
                  <a:pt x="1051941" y="0"/>
                </a:lnTo>
                <a:lnTo>
                  <a:pt x="0" y="0"/>
                </a:lnTo>
                <a:close/>
              </a:path>
            </a:pathLst>
          </a:custGeom>
          <a:solidFill>
            <a:srgbClr val="000000"/>
          </a:solidFill>
        </p:spPr>
        <p:txBody>
          <a:bodyPr wrap="square" lIns="0" tIns="0" rIns="0" bIns="0" rtlCol="0">
            <a:noAutofit/>
          </a:bodyPr>
          <a:lstStyle/>
          <a:p>
            <a:endParaRPr smtClean="0">
              <a:solidFill>
                <a:prstClr val="black"/>
              </a:solidFill>
            </a:endParaRPr>
          </a:p>
        </p:txBody>
      </p:sp>
      <p:sp>
        <p:nvSpPr>
          <p:cNvPr id="108" name="object 108"/>
          <p:cNvSpPr/>
          <p:nvPr/>
        </p:nvSpPr>
        <p:spPr>
          <a:xfrm>
            <a:off x="5038764" y="3185752"/>
            <a:ext cx="12432" cy="1382"/>
          </a:xfrm>
          <a:custGeom>
            <a:avLst/>
            <a:gdLst/>
            <a:ahLst/>
            <a:cxnLst/>
            <a:rect l="l" t="t" r="r" b="b"/>
            <a:pathLst>
              <a:path w="7239" h="1524">
                <a:moveTo>
                  <a:pt x="0" y="0"/>
                </a:moveTo>
                <a:lnTo>
                  <a:pt x="0" y="1524"/>
                </a:lnTo>
                <a:lnTo>
                  <a:pt x="7239" y="1524"/>
                </a:lnTo>
                <a:lnTo>
                  <a:pt x="7239" y="0"/>
                </a:lnTo>
                <a:lnTo>
                  <a:pt x="0" y="0"/>
                </a:lnTo>
                <a:close/>
              </a:path>
            </a:pathLst>
          </a:custGeom>
          <a:solidFill>
            <a:srgbClr val="002C73"/>
          </a:solidFill>
        </p:spPr>
        <p:txBody>
          <a:bodyPr wrap="square" lIns="0" tIns="0" rIns="0" bIns="0" rtlCol="0">
            <a:noAutofit/>
          </a:bodyPr>
          <a:lstStyle/>
          <a:p>
            <a:endParaRPr smtClean="0">
              <a:solidFill>
                <a:prstClr val="black"/>
              </a:solidFill>
            </a:endParaRPr>
          </a:p>
        </p:txBody>
      </p:sp>
      <p:sp>
        <p:nvSpPr>
          <p:cNvPr id="109" name="object 109"/>
          <p:cNvSpPr/>
          <p:nvPr/>
        </p:nvSpPr>
        <p:spPr>
          <a:xfrm>
            <a:off x="5038763" y="3183679"/>
            <a:ext cx="14395" cy="2073"/>
          </a:xfrm>
          <a:custGeom>
            <a:avLst/>
            <a:gdLst/>
            <a:ahLst/>
            <a:cxnLst/>
            <a:rect l="l" t="t" r="r" b="b"/>
            <a:pathLst>
              <a:path w="8382" h="2286">
                <a:moveTo>
                  <a:pt x="0" y="0"/>
                </a:moveTo>
                <a:lnTo>
                  <a:pt x="0" y="2286"/>
                </a:lnTo>
                <a:lnTo>
                  <a:pt x="8382" y="2286"/>
                </a:lnTo>
                <a:lnTo>
                  <a:pt x="8382" y="0"/>
                </a:lnTo>
                <a:lnTo>
                  <a:pt x="0" y="0"/>
                </a:lnTo>
                <a:close/>
              </a:path>
            </a:pathLst>
          </a:custGeom>
          <a:solidFill>
            <a:srgbClr val="002C73"/>
          </a:solidFill>
        </p:spPr>
        <p:txBody>
          <a:bodyPr wrap="square" lIns="0" tIns="0" rIns="0" bIns="0" rtlCol="0">
            <a:noAutofit/>
          </a:bodyPr>
          <a:lstStyle/>
          <a:p>
            <a:endParaRPr smtClean="0">
              <a:solidFill>
                <a:prstClr val="black"/>
              </a:solidFill>
            </a:endParaRPr>
          </a:p>
        </p:txBody>
      </p:sp>
      <p:sp>
        <p:nvSpPr>
          <p:cNvPr id="110" name="object 110"/>
          <p:cNvSpPr/>
          <p:nvPr/>
        </p:nvSpPr>
        <p:spPr>
          <a:xfrm>
            <a:off x="5025023" y="3185751"/>
            <a:ext cx="26172" cy="346"/>
          </a:xfrm>
          <a:custGeom>
            <a:avLst/>
            <a:gdLst/>
            <a:ahLst/>
            <a:cxnLst/>
            <a:rect l="l" t="t" r="r" b="b"/>
            <a:pathLst>
              <a:path w="15240" h="381">
                <a:moveTo>
                  <a:pt x="0" y="0"/>
                </a:moveTo>
                <a:lnTo>
                  <a:pt x="0" y="381"/>
                </a:lnTo>
                <a:lnTo>
                  <a:pt x="15240" y="381"/>
                </a:lnTo>
                <a:lnTo>
                  <a:pt x="15240" y="0"/>
                </a:lnTo>
                <a:lnTo>
                  <a:pt x="0" y="0"/>
                </a:lnTo>
                <a:close/>
              </a:path>
            </a:pathLst>
          </a:custGeom>
          <a:solidFill>
            <a:srgbClr val="002C73"/>
          </a:solidFill>
        </p:spPr>
        <p:txBody>
          <a:bodyPr wrap="square" lIns="0" tIns="0" rIns="0" bIns="0" rtlCol="0">
            <a:noAutofit/>
          </a:bodyPr>
          <a:lstStyle/>
          <a:p>
            <a:endParaRPr smtClean="0">
              <a:solidFill>
                <a:prstClr val="black"/>
              </a:solidFill>
            </a:endParaRPr>
          </a:p>
        </p:txBody>
      </p:sp>
      <p:sp>
        <p:nvSpPr>
          <p:cNvPr id="111" name="object 111"/>
          <p:cNvSpPr/>
          <p:nvPr/>
        </p:nvSpPr>
        <p:spPr>
          <a:xfrm>
            <a:off x="5036146" y="3182296"/>
            <a:ext cx="2617" cy="3800"/>
          </a:xfrm>
          <a:custGeom>
            <a:avLst/>
            <a:gdLst/>
            <a:ahLst/>
            <a:cxnLst/>
            <a:rect l="l" t="t" r="r" b="b"/>
            <a:pathLst>
              <a:path w="1524" h="4190">
                <a:moveTo>
                  <a:pt x="0" y="4190"/>
                </a:moveTo>
                <a:lnTo>
                  <a:pt x="0" y="0"/>
                </a:lnTo>
                <a:lnTo>
                  <a:pt x="1524" y="0"/>
                </a:lnTo>
                <a:lnTo>
                  <a:pt x="1524" y="1905"/>
                </a:lnTo>
                <a:lnTo>
                  <a:pt x="1143" y="4190"/>
                </a:lnTo>
                <a:lnTo>
                  <a:pt x="0" y="419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12" name="object 112"/>
          <p:cNvSpPr/>
          <p:nvPr/>
        </p:nvSpPr>
        <p:spPr>
          <a:xfrm>
            <a:off x="5907689" y="2914139"/>
            <a:ext cx="9160" cy="1728"/>
          </a:xfrm>
          <a:custGeom>
            <a:avLst/>
            <a:gdLst/>
            <a:ahLst/>
            <a:cxnLst/>
            <a:rect l="l" t="t" r="r" b="b"/>
            <a:pathLst>
              <a:path w="5334" h="1905">
                <a:moveTo>
                  <a:pt x="0" y="0"/>
                </a:moveTo>
                <a:lnTo>
                  <a:pt x="0" y="1905"/>
                </a:lnTo>
                <a:lnTo>
                  <a:pt x="5334" y="1905"/>
                </a:lnTo>
                <a:lnTo>
                  <a:pt x="5334" y="0"/>
                </a:lnTo>
                <a:lnTo>
                  <a:pt x="0" y="0"/>
                </a:lnTo>
                <a:close/>
              </a:path>
            </a:pathLst>
          </a:custGeom>
          <a:solidFill>
            <a:srgbClr val="002C73"/>
          </a:solidFill>
        </p:spPr>
        <p:txBody>
          <a:bodyPr wrap="square" lIns="0" tIns="0" rIns="0" bIns="0" rtlCol="0">
            <a:noAutofit/>
          </a:bodyPr>
          <a:lstStyle/>
          <a:p>
            <a:endParaRPr smtClean="0">
              <a:solidFill>
                <a:prstClr val="black"/>
              </a:solidFill>
            </a:endParaRPr>
          </a:p>
        </p:txBody>
      </p:sp>
      <p:sp>
        <p:nvSpPr>
          <p:cNvPr id="113" name="object 113"/>
          <p:cNvSpPr/>
          <p:nvPr/>
        </p:nvSpPr>
        <p:spPr>
          <a:xfrm>
            <a:off x="5907689" y="2915176"/>
            <a:ext cx="11778" cy="4491"/>
          </a:xfrm>
          <a:custGeom>
            <a:avLst/>
            <a:gdLst/>
            <a:ahLst/>
            <a:cxnLst/>
            <a:rect l="l" t="t" r="r" b="b"/>
            <a:pathLst>
              <a:path w="6858" h="4952">
                <a:moveTo>
                  <a:pt x="762" y="0"/>
                </a:moveTo>
                <a:lnTo>
                  <a:pt x="4191" y="1143"/>
                </a:lnTo>
                <a:lnTo>
                  <a:pt x="6477" y="3428"/>
                </a:lnTo>
                <a:lnTo>
                  <a:pt x="6858" y="4572"/>
                </a:lnTo>
                <a:lnTo>
                  <a:pt x="5334" y="4952"/>
                </a:lnTo>
                <a:lnTo>
                  <a:pt x="4953" y="3810"/>
                </a:lnTo>
                <a:lnTo>
                  <a:pt x="3810" y="3428"/>
                </a:lnTo>
                <a:lnTo>
                  <a:pt x="0" y="1905"/>
                </a:lnTo>
                <a:lnTo>
                  <a:pt x="762"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14" name="object 114"/>
          <p:cNvSpPr/>
          <p:nvPr/>
        </p:nvSpPr>
        <p:spPr>
          <a:xfrm>
            <a:off x="5914886" y="2918983"/>
            <a:ext cx="3926" cy="2765"/>
          </a:xfrm>
          <a:custGeom>
            <a:avLst/>
            <a:gdLst/>
            <a:ahLst/>
            <a:cxnLst/>
            <a:rect l="l" t="t" r="r" b="b"/>
            <a:pathLst>
              <a:path w="2286" h="3049">
                <a:moveTo>
                  <a:pt x="2286" y="1525"/>
                </a:moveTo>
                <a:lnTo>
                  <a:pt x="1143" y="3049"/>
                </a:lnTo>
                <a:lnTo>
                  <a:pt x="0" y="1525"/>
                </a:lnTo>
                <a:lnTo>
                  <a:pt x="1143" y="0"/>
                </a:lnTo>
                <a:lnTo>
                  <a:pt x="2286" y="152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15" name="object 115"/>
          <p:cNvSpPr/>
          <p:nvPr/>
        </p:nvSpPr>
        <p:spPr>
          <a:xfrm>
            <a:off x="5916849" y="2918983"/>
            <a:ext cx="2617" cy="1383"/>
          </a:xfrm>
          <a:custGeom>
            <a:avLst/>
            <a:gdLst/>
            <a:ahLst/>
            <a:cxnLst/>
            <a:rect l="l" t="t" r="r" b="b"/>
            <a:pathLst>
              <a:path w="1524" h="1525">
                <a:moveTo>
                  <a:pt x="1524" y="382"/>
                </a:moveTo>
                <a:lnTo>
                  <a:pt x="1143" y="1525"/>
                </a:lnTo>
                <a:lnTo>
                  <a:pt x="0" y="0"/>
                </a:lnTo>
                <a:lnTo>
                  <a:pt x="0" y="762"/>
                </a:lnTo>
                <a:lnTo>
                  <a:pt x="1524" y="382"/>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16" name="object 116"/>
          <p:cNvSpPr/>
          <p:nvPr/>
        </p:nvSpPr>
        <p:spPr>
          <a:xfrm>
            <a:off x="5912923" y="2918976"/>
            <a:ext cx="3926" cy="2074"/>
          </a:xfrm>
          <a:custGeom>
            <a:avLst/>
            <a:gdLst/>
            <a:ahLst/>
            <a:cxnLst/>
            <a:rect l="l" t="t" r="r" b="b"/>
            <a:pathLst>
              <a:path w="2286" h="2287">
                <a:moveTo>
                  <a:pt x="1143" y="0"/>
                </a:moveTo>
                <a:lnTo>
                  <a:pt x="0" y="1525"/>
                </a:lnTo>
                <a:lnTo>
                  <a:pt x="762" y="2287"/>
                </a:lnTo>
                <a:lnTo>
                  <a:pt x="2286" y="762"/>
                </a:lnTo>
                <a:lnTo>
                  <a:pt x="1143"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17" name="object 117"/>
          <p:cNvSpPr/>
          <p:nvPr/>
        </p:nvSpPr>
        <p:spPr>
          <a:xfrm>
            <a:off x="5910973" y="2917595"/>
            <a:ext cx="5889" cy="3457"/>
          </a:xfrm>
          <a:custGeom>
            <a:avLst/>
            <a:gdLst/>
            <a:ahLst/>
            <a:cxnLst/>
            <a:rect l="l" t="t" r="r" b="b"/>
            <a:pathLst>
              <a:path w="3429" h="3811">
                <a:moveTo>
                  <a:pt x="1905" y="3811"/>
                </a:moveTo>
                <a:lnTo>
                  <a:pt x="3429" y="2286"/>
                </a:lnTo>
                <a:lnTo>
                  <a:pt x="1143" y="0"/>
                </a:lnTo>
                <a:lnTo>
                  <a:pt x="0" y="1524"/>
                </a:lnTo>
                <a:lnTo>
                  <a:pt x="1905" y="3811"/>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18" name="object 118"/>
          <p:cNvSpPr/>
          <p:nvPr/>
        </p:nvSpPr>
        <p:spPr>
          <a:xfrm>
            <a:off x="5914232" y="2919674"/>
            <a:ext cx="2617" cy="1383"/>
          </a:xfrm>
          <a:custGeom>
            <a:avLst/>
            <a:gdLst/>
            <a:ahLst/>
            <a:cxnLst/>
            <a:rect l="l" t="t" r="r" b="b"/>
            <a:pathLst>
              <a:path w="1524" h="1525">
                <a:moveTo>
                  <a:pt x="0" y="1525"/>
                </a:moveTo>
                <a:lnTo>
                  <a:pt x="1524" y="0"/>
                </a:lnTo>
                <a:lnTo>
                  <a:pt x="0" y="1525"/>
                </a:lnTo>
                <a:lnTo>
                  <a:pt x="1524" y="0"/>
                </a:lnTo>
                <a:lnTo>
                  <a:pt x="0" y="152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19" name="object 119"/>
          <p:cNvSpPr/>
          <p:nvPr/>
        </p:nvSpPr>
        <p:spPr>
          <a:xfrm>
            <a:off x="5908997" y="2917596"/>
            <a:ext cx="3926" cy="1728"/>
          </a:xfrm>
          <a:custGeom>
            <a:avLst/>
            <a:gdLst/>
            <a:ahLst/>
            <a:cxnLst/>
            <a:rect l="l" t="t" r="r" b="b"/>
            <a:pathLst>
              <a:path w="2286" h="1905">
                <a:moveTo>
                  <a:pt x="2286" y="1524"/>
                </a:moveTo>
                <a:lnTo>
                  <a:pt x="1143" y="0"/>
                </a:lnTo>
                <a:lnTo>
                  <a:pt x="0" y="762"/>
                </a:lnTo>
                <a:lnTo>
                  <a:pt x="1143" y="1906"/>
                </a:lnTo>
                <a:lnTo>
                  <a:pt x="2286" y="1524"/>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20" name="object 120"/>
          <p:cNvSpPr/>
          <p:nvPr/>
        </p:nvSpPr>
        <p:spPr>
          <a:xfrm>
            <a:off x="5910973" y="2917251"/>
            <a:ext cx="1963" cy="1727"/>
          </a:xfrm>
          <a:custGeom>
            <a:avLst/>
            <a:gdLst/>
            <a:ahLst/>
            <a:cxnLst/>
            <a:rect l="l" t="t" r="r" b="b"/>
            <a:pathLst>
              <a:path w="1143" h="1904">
                <a:moveTo>
                  <a:pt x="1143" y="380"/>
                </a:moveTo>
                <a:lnTo>
                  <a:pt x="1143" y="0"/>
                </a:lnTo>
                <a:lnTo>
                  <a:pt x="0" y="380"/>
                </a:lnTo>
                <a:lnTo>
                  <a:pt x="1143" y="1904"/>
                </a:lnTo>
                <a:lnTo>
                  <a:pt x="0" y="1904"/>
                </a:lnTo>
                <a:lnTo>
                  <a:pt x="1143" y="38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21" name="object 121"/>
          <p:cNvSpPr/>
          <p:nvPr/>
        </p:nvSpPr>
        <p:spPr>
          <a:xfrm>
            <a:off x="5908997" y="2917253"/>
            <a:ext cx="3926" cy="2073"/>
          </a:xfrm>
          <a:custGeom>
            <a:avLst/>
            <a:gdLst/>
            <a:ahLst/>
            <a:cxnLst/>
            <a:rect l="l" t="t" r="r" b="b"/>
            <a:pathLst>
              <a:path w="2286" h="2286">
                <a:moveTo>
                  <a:pt x="0" y="1142"/>
                </a:moveTo>
                <a:lnTo>
                  <a:pt x="1143" y="2286"/>
                </a:lnTo>
                <a:lnTo>
                  <a:pt x="2286" y="1524"/>
                </a:lnTo>
                <a:lnTo>
                  <a:pt x="762" y="0"/>
                </a:lnTo>
                <a:lnTo>
                  <a:pt x="0" y="1142"/>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22" name="object 122"/>
          <p:cNvSpPr/>
          <p:nvPr/>
        </p:nvSpPr>
        <p:spPr>
          <a:xfrm>
            <a:off x="5909010" y="2918292"/>
            <a:ext cx="1963" cy="1037"/>
          </a:xfrm>
          <a:custGeom>
            <a:avLst/>
            <a:gdLst/>
            <a:ahLst/>
            <a:cxnLst/>
            <a:rect l="l" t="t" r="r" b="b"/>
            <a:pathLst>
              <a:path w="1143" h="1143">
                <a:moveTo>
                  <a:pt x="1143" y="1144"/>
                </a:moveTo>
                <a:lnTo>
                  <a:pt x="0" y="0"/>
                </a:lnTo>
                <a:lnTo>
                  <a:pt x="1143" y="1144"/>
                </a:lnTo>
                <a:lnTo>
                  <a:pt x="0" y="0"/>
                </a:lnTo>
                <a:lnTo>
                  <a:pt x="1143" y="1144"/>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23" name="object 123"/>
          <p:cNvSpPr/>
          <p:nvPr/>
        </p:nvSpPr>
        <p:spPr>
          <a:xfrm>
            <a:off x="5910960" y="2916911"/>
            <a:ext cx="3926" cy="2419"/>
          </a:xfrm>
          <a:custGeom>
            <a:avLst/>
            <a:gdLst/>
            <a:ahLst/>
            <a:cxnLst/>
            <a:rect l="l" t="t" r="r" b="b"/>
            <a:pathLst>
              <a:path w="2286" h="2667">
                <a:moveTo>
                  <a:pt x="762" y="0"/>
                </a:moveTo>
                <a:lnTo>
                  <a:pt x="1143" y="761"/>
                </a:lnTo>
                <a:lnTo>
                  <a:pt x="2286" y="381"/>
                </a:lnTo>
                <a:lnTo>
                  <a:pt x="1905" y="2285"/>
                </a:lnTo>
                <a:lnTo>
                  <a:pt x="1143" y="2667"/>
                </a:lnTo>
                <a:lnTo>
                  <a:pt x="0" y="1905"/>
                </a:lnTo>
                <a:lnTo>
                  <a:pt x="762"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24" name="object 124"/>
          <p:cNvSpPr/>
          <p:nvPr/>
        </p:nvSpPr>
        <p:spPr>
          <a:xfrm>
            <a:off x="5910306" y="2916904"/>
            <a:ext cx="2617" cy="1728"/>
          </a:xfrm>
          <a:custGeom>
            <a:avLst/>
            <a:gdLst/>
            <a:ahLst/>
            <a:cxnLst/>
            <a:rect l="l" t="t" r="r" b="b"/>
            <a:pathLst>
              <a:path w="1524" h="1905">
                <a:moveTo>
                  <a:pt x="0" y="381"/>
                </a:moveTo>
                <a:lnTo>
                  <a:pt x="381" y="0"/>
                </a:lnTo>
                <a:lnTo>
                  <a:pt x="1143" y="0"/>
                </a:lnTo>
                <a:lnTo>
                  <a:pt x="381" y="1905"/>
                </a:lnTo>
                <a:lnTo>
                  <a:pt x="1524" y="1905"/>
                </a:lnTo>
                <a:lnTo>
                  <a:pt x="0" y="381"/>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25" name="object 125"/>
          <p:cNvSpPr/>
          <p:nvPr/>
        </p:nvSpPr>
        <p:spPr>
          <a:xfrm>
            <a:off x="5912923" y="2918292"/>
            <a:ext cx="3926" cy="2765"/>
          </a:xfrm>
          <a:custGeom>
            <a:avLst/>
            <a:gdLst/>
            <a:ahLst/>
            <a:cxnLst/>
            <a:rect l="l" t="t" r="r" b="b"/>
            <a:pathLst>
              <a:path w="2286" h="3048">
                <a:moveTo>
                  <a:pt x="0" y="0"/>
                </a:moveTo>
                <a:lnTo>
                  <a:pt x="0" y="3048"/>
                </a:lnTo>
                <a:lnTo>
                  <a:pt x="2286" y="3048"/>
                </a:lnTo>
                <a:lnTo>
                  <a:pt x="2286" y="0"/>
                </a:lnTo>
                <a:lnTo>
                  <a:pt x="0" y="0"/>
                </a:lnTo>
                <a:close/>
              </a:path>
            </a:pathLst>
          </a:custGeom>
          <a:solidFill>
            <a:srgbClr val="002C73"/>
          </a:solidFill>
        </p:spPr>
        <p:txBody>
          <a:bodyPr wrap="square" lIns="0" tIns="0" rIns="0" bIns="0" rtlCol="0">
            <a:noAutofit/>
          </a:bodyPr>
          <a:lstStyle/>
          <a:p>
            <a:endParaRPr smtClean="0">
              <a:solidFill>
                <a:prstClr val="black"/>
              </a:solidFill>
            </a:endParaRPr>
          </a:p>
        </p:txBody>
      </p:sp>
      <p:sp>
        <p:nvSpPr>
          <p:cNvPr id="126" name="object 126"/>
          <p:cNvSpPr/>
          <p:nvPr/>
        </p:nvSpPr>
        <p:spPr>
          <a:xfrm>
            <a:off x="5912923" y="2917251"/>
            <a:ext cx="3926" cy="1727"/>
          </a:xfrm>
          <a:custGeom>
            <a:avLst/>
            <a:gdLst/>
            <a:ahLst/>
            <a:cxnLst/>
            <a:rect l="l" t="t" r="r" b="b"/>
            <a:pathLst>
              <a:path w="2286" h="1904">
                <a:moveTo>
                  <a:pt x="1143" y="0"/>
                </a:moveTo>
                <a:lnTo>
                  <a:pt x="2286" y="0"/>
                </a:lnTo>
                <a:lnTo>
                  <a:pt x="2286" y="1142"/>
                </a:lnTo>
                <a:lnTo>
                  <a:pt x="0" y="1142"/>
                </a:lnTo>
                <a:lnTo>
                  <a:pt x="762" y="1904"/>
                </a:lnTo>
                <a:lnTo>
                  <a:pt x="1143"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27" name="object 127"/>
          <p:cNvSpPr/>
          <p:nvPr/>
        </p:nvSpPr>
        <p:spPr>
          <a:xfrm>
            <a:off x="5909652" y="2917595"/>
            <a:ext cx="6543" cy="4148"/>
          </a:xfrm>
          <a:custGeom>
            <a:avLst/>
            <a:gdLst/>
            <a:ahLst/>
            <a:cxnLst/>
            <a:rect l="l" t="t" r="r" b="b"/>
            <a:pathLst>
              <a:path w="3810" h="4573">
                <a:moveTo>
                  <a:pt x="1905" y="4573"/>
                </a:moveTo>
                <a:lnTo>
                  <a:pt x="1524" y="3049"/>
                </a:lnTo>
                <a:lnTo>
                  <a:pt x="0" y="1524"/>
                </a:lnTo>
                <a:lnTo>
                  <a:pt x="1524" y="0"/>
                </a:lnTo>
                <a:lnTo>
                  <a:pt x="2667" y="1524"/>
                </a:lnTo>
                <a:lnTo>
                  <a:pt x="3810" y="3430"/>
                </a:lnTo>
                <a:lnTo>
                  <a:pt x="1905" y="4573"/>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28" name="object 128"/>
          <p:cNvSpPr/>
          <p:nvPr/>
        </p:nvSpPr>
        <p:spPr>
          <a:xfrm>
            <a:off x="5912923" y="2920712"/>
            <a:ext cx="3926" cy="1037"/>
          </a:xfrm>
          <a:custGeom>
            <a:avLst/>
            <a:gdLst/>
            <a:ahLst/>
            <a:cxnLst/>
            <a:rect l="l" t="t" r="r" b="b"/>
            <a:pathLst>
              <a:path w="2286" h="1143">
                <a:moveTo>
                  <a:pt x="2286" y="381"/>
                </a:moveTo>
                <a:lnTo>
                  <a:pt x="0" y="1143"/>
                </a:lnTo>
                <a:lnTo>
                  <a:pt x="1905" y="0"/>
                </a:lnTo>
                <a:lnTo>
                  <a:pt x="0" y="381"/>
                </a:lnTo>
                <a:lnTo>
                  <a:pt x="2286" y="381"/>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29" name="object 129"/>
          <p:cNvSpPr/>
          <p:nvPr/>
        </p:nvSpPr>
        <p:spPr>
          <a:xfrm>
            <a:off x="5910306" y="2917253"/>
            <a:ext cx="3926" cy="2073"/>
          </a:xfrm>
          <a:custGeom>
            <a:avLst/>
            <a:gdLst/>
            <a:ahLst/>
            <a:cxnLst/>
            <a:rect l="l" t="t" r="r" b="b"/>
            <a:pathLst>
              <a:path w="2286" h="2286">
                <a:moveTo>
                  <a:pt x="381" y="0"/>
                </a:moveTo>
                <a:lnTo>
                  <a:pt x="2286" y="380"/>
                </a:lnTo>
                <a:lnTo>
                  <a:pt x="1524" y="2286"/>
                </a:lnTo>
                <a:lnTo>
                  <a:pt x="0" y="1904"/>
                </a:lnTo>
                <a:lnTo>
                  <a:pt x="381"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0" name="object 130"/>
          <p:cNvSpPr/>
          <p:nvPr/>
        </p:nvSpPr>
        <p:spPr>
          <a:xfrm>
            <a:off x="5906393" y="2916904"/>
            <a:ext cx="5889" cy="2072"/>
          </a:xfrm>
          <a:custGeom>
            <a:avLst/>
            <a:gdLst/>
            <a:ahLst/>
            <a:cxnLst/>
            <a:rect l="l" t="t" r="r" b="b"/>
            <a:pathLst>
              <a:path w="3429" h="2285">
                <a:moveTo>
                  <a:pt x="1905" y="2285"/>
                </a:moveTo>
                <a:lnTo>
                  <a:pt x="0" y="0"/>
                </a:lnTo>
                <a:lnTo>
                  <a:pt x="2667" y="381"/>
                </a:lnTo>
                <a:lnTo>
                  <a:pt x="2286" y="2285"/>
                </a:lnTo>
                <a:lnTo>
                  <a:pt x="3429" y="761"/>
                </a:lnTo>
                <a:lnTo>
                  <a:pt x="1905" y="228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1" name="object 131"/>
          <p:cNvSpPr/>
          <p:nvPr/>
        </p:nvSpPr>
        <p:spPr>
          <a:xfrm>
            <a:off x="5912269" y="2917594"/>
            <a:ext cx="2617" cy="1382"/>
          </a:xfrm>
          <a:custGeom>
            <a:avLst/>
            <a:gdLst/>
            <a:ahLst/>
            <a:cxnLst/>
            <a:rect l="l" t="t" r="r" b="b"/>
            <a:pathLst>
              <a:path w="1524" h="1524">
                <a:moveTo>
                  <a:pt x="381" y="1524"/>
                </a:moveTo>
                <a:lnTo>
                  <a:pt x="0" y="1144"/>
                </a:lnTo>
                <a:lnTo>
                  <a:pt x="1143" y="0"/>
                </a:lnTo>
                <a:lnTo>
                  <a:pt x="1524" y="762"/>
                </a:lnTo>
                <a:lnTo>
                  <a:pt x="381" y="1524"/>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2" name="object 132"/>
          <p:cNvSpPr/>
          <p:nvPr/>
        </p:nvSpPr>
        <p:spPr>
          <a:xfrm>
            <a:off x="5912923" y="2917594"/>
            <a:ext cx="3926" cy="2073"/>
          </a:xfrm>
          <a:custGeom>
            <a:avLst/>
            <a:gdLst/>
            <a:ahLst/>
            <a:cxnLst/>
            <a:rect l="l" t="t" r="r" b="b"/>
            <a:pathLst>
              <a:path w="2286" h="2286">
                <a:moveTo>
                  <a:pt x="0" y="1906"/>
                </a:moveTo>
                <a:lnTo>
                  <a:pt x="2286" y="2286"/>
                </a:lnTo>
                <a:lnTo>
                  <a:pt x="1143" y="762"/>
                </a:lnTo>
                <a:lnTo>
                  <a:pt x="0" y="1524"/>
                </a:lnTo>
                <a:lnTo>
                  <a:pt x="762" y="0"/>
                </a:lnTo>
                <a:lnTo>
                  <a:pt x="0" y="1906"/>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3" name="object 133"/>
          <p:cNvSpPr/>
          <p:nvPr/>
        </p:nvSpPr>
        <p:spPr>
          <a:xfrm>
            <a:off x="5912923" y="2917253"/>
            <a:ext cx="3926" cy="2073"/>
          </a:xfrm>
          <a:custGeom>
            <a:avLst/>
            <a:gdLst/>
            <a:ahLst/>
            <a:cxnLst/>
            <a:rect l="l" t="t" r="r" b="b"/>
            <a:pathLst>
              <a:path w="2286" h="2286">
                <a:moveTo>
                  <a:pt x="0" y="0"/>
                </a:moveTo>
                <a:lnTo>
                  <a:pt x="2286" y="380"/>
                </a:lnTo>
                <a:lnTo>
                  <a:pt x="1905" y="2286"/>
                </a:lnTo>
                <a:lnTo>
                  <a:pt x="0" y="1904"/>
                </a:lnTo>
                <a:lnTo>
                  <a:pt x="0"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4" name="object 134"/>
          <p:cNvSpPr/>
          <p:nvPr/>
        </p:nvSpPr>
        <p:spPr>
          <a:xfrm>
            <a:off x="5910306" y="2916904"/>
            <a:ext cx="3926" cy="2072"/>
          </a:xfrm>
          <a:custGeom>
            <a:avLst/>
            <a:gdLst/>
            <a:ahLst/>
            <a:cxnLst/>
            <a:rect l="l" t="t" r="r" b="b"/>
            <a:pathLst>
              <a:path w="2286" h="2285">
                <a:moveTo>
                  <a:pt x="1143" y="1905"/>
                </a:moveTo>
                <a:lnTo>
                  <a:pt x="0" y="0"/>
                </a:lnTo>
                <a:lnTo>
                  <a:pt x="1524" y="381"/>
                </a:lnTo>
                <a:lnTo>
                  <a:pt x="1524" y="2285"/>
                </a:lnTo>
                <a:lnTo>
                  <a:pt x="2286" y="761"/>
                </a:lnTo>
                <a:lnTo>
                  <a:pt x="1143" y="190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5" name="object 135"/>
          <p:cNvSpPr/>
          <p:nvPr/>
        </p:nvSpPr>
        <p:spPr>
          <a:xfrm>
            <a:off x="5912273" y="2916911"/>
            <a:ext cx="4580" cy="2419"/>
          </a:xfrm>
          <a:custGeom>
            <a:avLst/>
            <a:gdLst/>
            <a:ahLst/>
            <a:cxnLst/>
            <a:rect l="l" t="t" r="r" b="b"/>
            <a:pathLst>
              <a:path w="2667" h="2667">
                <a:moveTo>
                  <a:pt x="2286" y="2667"/>
                </a:moveTo>
                <a:lnTo>
                  <a:pt x="2667" y="1523"/>
                </a:lnTo>
                <a:lnTo>
                  <a:pt x="381" y="0"/>
                </a:lnTo>
                <a:lnTo>
                  <a:pt x="0" y="1523"/>
                </a:lnTo>
                <a:lnTo>
                  <a:pt x="2286" y="2667"/>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6" name="object 136"/>
          <p:cNvSpPr/>
          <p:nvPr/>
        </p:nvSpPr>
        <p:spPr>
          <a:xfrm>
            <a:off x="5916199" y="2917596"/>
            <a:ext cx="654" cy="1728"/>
          </a:xfrm>
          <a:custGeom>
            <a:avLst/>
            <a:gdLst/>
            <a:ahLst/>
            <a:cxnLst/>
            <a:rect l="l" t="t" r="r" b="b"/>
            <a:pathLst>
              <a:path w="381" h="1905">
                <a:moveTo>
                  <a:pt x="0" y="1906"/>
                </a:moveTo>
                <a:lnTo>
                  <a:pt x="381" y="762"/>
                </a:lnTo>
                <a:lnTo>
                  <a:pt x="0" y="1906"/>
                </a:lnTo>
                <a:lnTo>
                  <a:pt x="381" y="0"/>
                </a:lnTo>
                <a:lnTo>
                  <a:pt x="0" y="1906"/>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7" name="object 137"/>
          <p:cNvSpPr/>
          <p:nvPr/>
        </p:nvSpPr>
        <p:spPr>
          <a:xfrm>
            <a:off x="5912269" y="2916212"/>
            <a:ext cx="3926" cy="2764"/>
          </a:xfrm>
          <a:custGeom>
            <a:avLst/>
            <a:gdLst/>
            <a:ahLst/>
            <a:cxnLst/>
            <a:rect l="l" t="t" r="r" b="b"/>
            <a:pathLst>
              <a:path w="2286" h="3047">
                <a:moveTo>
                  <a:pt x="381" y="0"/>
                </a:moveTo>
                <a:lnTo>
                  <a:pt x="0" y="2285"/>
                </a:lnTo>
                <a:lnTo>
                  <a:pt x="1524" y="3047"/>
                </a:lnTo>
                <a:lnTo>
                  <a:pt x="2286" y="1143"/>
                </a:lnTo>
                <a:lnTo>
                  <a:pt x="381"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8" name="object 138"/>
          <p:cNvSpPr/>
          <p:nvPr/>
        </p:nvSpPr>
        <p:spPr>
          <a:xfrm>
            <a:off x="5912270" y="2916213"/>
            <a:ext cx="654" cy="2072"/>
          </a:xfrm>
          <a:custGeom>
            <a:avLst/>
            <a:gdLst/>
            <a:ahLst/>
            <a:cxnLst/>
            <a:rect l="l" t="t" r="r" b="b"/>
            <a:pathLst>
              <a:path w="381" h="2285">
                <a:moveTo>
                  <a:pt x="0" y="2285"/>
                </a:moveTo>
                <a:lnTo>
                  <a:pt x="381" y="0"/>
                </a:lnTo>
                <a:lnTo>
                  <a:pt x="0" y="2285"/>
                </a:lnTo>
                <a:lnTo>
                  <a:pt x="381" y="762"/>
                </a:lnTo>
                <a:lnTo>
                  <a:pt x="0" y="228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39" name="object 139"/>
          <p:cNvSpPr/>
          <p:nvPr/>
        </p:nvSpPr>
        <p:spPr>
          <a:xfrm>
            <a:off x="5912923" y="2916904"/>
            <a:ext cx="3926" cy="2072"/>
          </a:xfrm>
          <a:custGeom>
            <a:avLst/>
            <a:gdLst/>
            <a:ahLst/>
            <a:cxnLst/>
            <a:rect l="l" t="t" r="r" b="b"/>
            <a:pathLst>
              <a:path w="2286" h="2285">
                <a:moveTo>
                  <a:pt x="762" y="2285"/>
                </a:moveTo>
                <a:lnTo>
                  <a:pt x="0" y="1523"/>
                </a:lnTo>
                <a:lnTo>
                  <a:pt x="1143" y="0"/>
                </a:lnTo>
                <a:lnTo>
                  <a:pt x="2286" y="761"/>
                </a:lnTo>
                <a:lnTo>
                  <a:pt x="762" y="228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0" name="object 140"/>
          <p:cNvSpPr/>
          <p:nvPr/>
        </p:nvSpPr>
        <p:spPr>
          <a:xfrm>
            <a:off x="5914232" y="2917251"/>
            <a:ext cx="2617" cy="1727"/>
          </a:xfrm>
          <a:custGeom>
            <a:avLst/>
            <a:gdLst/>
            <a:ahLst/>
            <a:cxnLst/>
            <a:rect l="l" t="t" r="r" b="b"/>
            <a:pathLst>
              <a:path w="1524" h="1904">
                <a:moveTo>
                  <a:pt x="381" y="1904"/>
                </a:moveTo>
                <a:lnTo>
                  <a:pt x="1524" y="380"/>
                </a:lnTo>
                <a:lnTo>
                  <a:pt x="0" y="1904"/>
                </a:lnTo>
                <a:lnTo>
                  <a:pt x="1143" y="0"/>
                </a:lnTo>
                <a:lnTo>
                  <a:pt x="381" y="1904"/>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1" name="object 141"/>
          <p:cNvSpPr/>
          <p:nvPr/>
        </p:nvSpPr>
        <p:spPr>
          <a:xfrm>
            <a:off x="5912927" y="2916904"/>
            <a:ext cx="3272" cy="1728"/>
          </a:xfrm>
          <a:custGeom>
            <a:avLst/>
            <a:gdLst/>
            <a:ahLst/>
            <a:cxnLst/>
            <a:rect l="l" t="t" r="r" b="b"/>
            <a:pathLst>
              <a:path w="1905" h="1905">
                <a:moveTo>
                  <a:pt x="1143" y="0"/>
                </a:moveTo>
                <a:lnTo>
                  <a:pt x="1905" y="381"/>
                </a:lnTo>
                <a:lnTo>
                  <a:pt x="0" y="1905"/>
                </a:lnTo>
                <a:lnTo>
                  <a:pt x="0" y="1523"/>
                </a:lnTo>
                <a:lnTo>
                  <a:pt x="1143"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2" name="object 142"/>
          <p:cNvSpPr/>
          <p:nvPr/>
        </p:nvSpPr>
        <p:spPr>
          <a:xfrm>
            <a:off x="5912936" y="2916911"/>
            <a:ext cx="1963" cy="1381"/>
          </a:xfrm>
          <a:custGeom>
            <a:avLst/>
            <a:gdLst/>
            <a:ahLst/>
            <a:cxnLst/>
            <a:rect l="l" t="t" r="r" b="b"/>
            <a:pathLst>
              <a:path w="1143" h="1523">
                <a:moveTo>
                  <a:pt x="1143" y="0"/>
                </a:moveTo>
                <a:lnTo>
                  <a:pt x="0" y="1523"/>
                </a:lnTo>
                <a:lnTo>
                  <a:pt x="1143" y="0"/>
                </a:lnTo>
                <a:lnTo>
                  <a:pt x="0" y="1523"/>
                </a:lnTo>
                <a:lnTo>
                  <a:pt x="1143"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3" name="object 143"/>
          <p:cNvSpPr/>
          <p:nvPr/>
        </p:nvSpPr>
        <p:spPr>
          <a:xfrm>
            <a:off x="5910961" y="2916219"/>
            <a:ext cx="5234" cy="2419"/>
          </a:xfrm>
          <a:custGeom>
            <a:avLst/>
            <a:gdLst/>
            <a:ahLst/>
            <a:cxnLst/>
            <a:rect l="l" t="t" r="r" b="b"/>
            <a:pathLst>
              <a:path w="3048" h="2667">
                <a:moveTo>
                  <a:pt x="1905" y="2667"/>
                </a:moveTo>
                <a:lnTo>
                  <a:pt x="0" y="1523"/>
                </a:lnTo>
                <a:lnTo>
                  <a:pt x="1143" y="0"/>
                </a:lnTo>
                <a:lnTo>
                  <a:pt x="3048" y="1143"/>
                </a:lnTo>
                <a:lnTo>
                  <a:pt x="1905" y="2667"/>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4" name="object 144"/>
          <p:cNvSpPr/>
          <p:nvPr/>
        </p:nvSpPr>
        <p:spPr>
          <a:xfrm>
            <a:off x="5912927" y="2917249"/>
            <a:ext cx="3272" cy="1382"/>
          </a:xfrm>
          <a:custGeom>
            <a:avLst/>
            <a:gdLst/>
            <a:ahLst/>
            <a:cxnLst/>
            <a:rect l="l" t="t" r="r" b="b"/>
            <a:pathLst>
              <a:path w="1905" h="1524">
                <a:moveTo>
                  <a:pt x="1905" y="0"/>
                </a:moveTo>
                <a:lnTo>
                  <a:pt x="762" y="1524"/>
                </a:lnTo>
                <a:lnTo>
                  <a:pt x="1905" y="0"/>
                </a:lnTo>
                <a:lnTo>
                  <a:pt x="0" y="1524"/>
                </a:lnTo>
                <a:lnTo>
                  <a:pt x="1905"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5" name="object 145"/>
          <p:cNvSpPr/>
          <p:nvPr/>
        </p:nvSpPr>
        <p:spPr>
          <a:xfrm>
            <a:off x="5912269" y="2915522"/>
            <a:ext cx="2617" cy="2072"/>
          </a:xfrm>
          <a:custGeom>
            <a:avLst/>
            <a:gdLst/>
            <a:ahLst/>
            <a:cxnLst/>
            <a:rect l="l" t="t" r="r" b="b"/>
            <a:pathLst>
              <a:path w="1524" h="2285">
                <a:moveTo>
                  <a:pt x="0" y="381"/>
                </a:moveTo>
                <a:lnTo>
                  <a:pt x="381" y="2285"/>
                </a:lnTo>
                <a:lnTo>
                  <a:pt x="1524" y="1905"/>
                </a:lnTo>
                <a:lnTo>
                  <a:pt x="1143" y="0"/>
                </a:lnTo>
                <a:lnTo>
                  <a:pt x="0" y="381"/>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6" name="object 146"/>
          <p:cNvSpPr/>
          <p:nvPr/>
        </p:nvSpPr>
        <p:spPr>
          <a:xfrm>
            <a:off x="5908997" y="2915866"/>
            <a:ext cx="3926" cy="1727"/>
          </a:xfrm>
          <a:custGeom>
            <a:avLst/>
            <a:gdLst/>
            <a:ahLst/>
            <a:cxnLst/>
            <a:rect l="l" t="t" r="r" b="b"/>
            <a:pathLst>
              <a:path w="2286" h="1904">
                <a:moveTo>
                  <a:pt x="1143" y="1904"/>
                </a:moveTo>
                <a:lnTo>
                  <a:pt x="0" y="1143"/>
                </a:lnTo>
                <a:lnTo>
                  <a:pt x="1905" y="0"/>
                </a:lnTo>
                <a:lnTo>
                  <a:pt x="2286" y="1904"/>
                </a:lnTo>
                <a:lnTo>
                  <a:pt x="2286" y="381"/>
                </a:lnTo>
                <a:lnTo>
                  <a:pt x="1143" y="1904"/>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7" name="object 147"/>
          <p:cNvSpPr/>
          <p:nvPr/>
        </p:nvSpPr>
        <p:spPr>
          <a:xfrm>
            <a:off x="5912923" y="2915521"/>
            <a:ext cx="1309" cy="1728"/>
          </a:xfrm>
          <a:custGeom>
            <a:avLst/>
            <a:gdLst/>
            <a:ahLst/>
            <a:cxnLst/>
            <a:rect l="l" t="t" r="r" b="b"/>
            <a:pathLst>
              <a:path w="762" h="1905">
                <a:moveTo>
                  <a:pt x="762" y="1905"/>
                </a:moveTo>
                <a:lnTo>
                  <a:pt x="762" y="381"/>
                </a:lnTo>
                <a:lnTo>
                  <a:pt x="0" y="0"/>
                </a:lnTo>
                <a:lnTo>
                  <a:pt x="0" y="1524"/>
                </a:lnTo>
                <a:lnTo>
                  <a:pt x="762" y="190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8" name="object 148"/>
          <p:cNvSpPr/>
          <p:nvPr/>
        </p:nvSpPr>
        <p:spPr>
          <a:xfrm>
            <a:off x="5914236" y="2915521"/>
            <a:ext cx="4580" cy="1728"/>
          </a:xfrm>
          <a:custGeom>
            <a:avLst/>
            <a:gdLst/>
            <a:ahLst/>
            <a:cxnLst/>
            <a:rect l="l" t="t" r="r" b="b"/>
            <a:pathLst>
              <a:path w="2667" h="1905">
                <a:moveTo>
                  <a:pt x="381" y="1905"/>
                </a:moveTo>
                <a:lnTo>
                  <a:pt x="2667" y="762"/>
                </a:lnTo>
                <a:lnTo>
                  <a:pt x="0" y="381"/>
                </a:lnTo>
                <a:lnTo>
                  <a:pt x="0" y="1905"/>
                </a:lnTo>
                <a:lnTo>
                  <a:pt x="0" y="0"/>
                </a:lnTo>
                <a:lnTo>
                  <a:pt x="381" y="190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49" name="object 149"/>
          <p:cNvSpPr/>
          <p:nvPr/>
        </p:nvSpPr>
        <p:spPr>
          <a:xfrm>
            <a:off x="5912936" y="2915176"/>
            <a:ext cx="5889" cy="2073"/>
          </a:xfrm>
          <a:custGeom>
            <a:avLst/>
            <a:gdLst/>
            <a:ahLst/>
            <a:cxnLst/>
            <a:rect l="l" t="t" r="r" b="b"/>
            <a:pathLst>
              <a:path w="3429" h="2286">
                <a:moveTo>
                  <a:pt x="0" y="0"/>
                </a:moveTo>
                <a:lnTo>
                  <a:pt x="0" y="1905"/>
                </a:lnTo>
                <a:lnTo>
                  <a:pt x="3429" y="2286"/>
                </a:lnTo>
                <a:lnTo>
                  <a:pt x="3429" y="381"/>
                </a:lnTo>
                <a:lnTo>
                  <a:pt x="0" y="0"/>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50" name="object 150"/>
          <p:cNvSpPr/>
          <p:nvPr/>
        </p:nvSpPr>
        <p:spPr>
          <a:xfrm>
            <a:off x="5912923" y="2915178"/>
            <a:ext cx="0" cy="1728"/>
          </a:xfrm>
          <a:custGeom>
            <a:avLst/>
            <a:gdLst/>
            <a:ahLst/>
            <a:cxnLst/>
            <a:rect l="l" t="t" r="r" b="b"/>
            <a:pathLst>
              <a:path h="1905">
                <a:moveTo>
                  <a:pt x="0" y="1905"/>
                </a:moveTo>
                <a:lnTo>
                  <a:pt x="0" y="0"/>
                </a:lnTo>
                <a:lnTo>
                  <a:pt x="0" y="1905"/>
                </a:lnTo>
                <a:lnTo>
                  <a:pt x="0" y="381"/>
                </a:lnTo>
                <a:lnTo>
                  <a:pt x="0" y="190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51" name="object 151"/>
          <p:cNvSpPr/>
          <p:nvPr/>
        </p:nvSpPr>
        <p:spPr>
          <a:xfrm>
            <a:off x="5914886" y="2915521"/>
            <a:ext cx="3926" cy="1728"/>
          </a:xfrm>
          <a:custGeom>
            <a:avLst/>
            <a:gdLst/>
            <a:ahLst/>
            <a:cxnLst/>
            <a:rect l="l" t="t" r="r" b="b"/>
            <a:pathLst>
              <a:path w="2286" h="1905">
                <a:moveTo>
                  <a:pt x="2286" y="1905"/>
                </a:moveTo>
                <a:lnTo>
                  <a:pt x="2286" y="381"/>
                </a:lnTo>
                <a:lnTo>
                  <a:pt x="0" y="0"/>
                </a:lnTo>
                <a:lnTo>
                  <a:pt x="0" y="1524"/>
                </a:lnTo>
                <a:lnTo>
                  <a:pt x="2286" y="190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52" name="object 152"/>
          <p:cNvSpPr/>
          <p:nvPr/>
        </p:nvSpPr>
        <p:spPr>
          <a:xfrm>
            <a:off x="5918812" y="2915521"/>
            <a:ext cx="0" cy="1728"/>
          </a:xfrm>
          <a:custGeom>
            <a:avLst/>
            <a:gdLst/>
            <a:ahLst/>
            <a:cxnLst/>
            <a:rect l="l" t="t" r="r" b="b"/>
            <a:pathLst>
              <a:path h="1905">
                <a:moveTo>
                  <a:pt x="0" y="1905"/>
                </a:moveTo>
                <a:lnTo>
                  <a:pt x="0" y="381"/>
                </a:lnTo>
                <a:lnTo>
                  <a:pt x="0" y="1905"/>
                </a:lnTo>
                <a:lnTo>
                  <a:pt x="0" y="0"/>
                </a:lnTo>
                <a:lnTo>
                  <a:pt x="0" y="1905"/>
                </a:lnTo>
              </a:path>
            </a:pathLst>
          </a:custGeom>
          <a:solidFill>
            <a:srgbClr val="002C73"/>
          </a:solidFill>
        </p:spPr>
        <p:txBody>
          <a:bodyPr wrap="square" lIns="0" tIns="0" rIns="0" bIns="0" rtlCol="0">
            <a:noAutofit/>
          </a:bodyPr>
          <a:lstStyle/>
          <a:p>
            <a:endParaRPr smtClean="0">
              <a:solidFill>
                <a:prstClr val="black"/>
              </a:solidFill>
            </a:endParaRPr>
          </a:p>
        </p:txBody>
      </p:sp>
      <p:sp>
        <p:nvSpPr>
          <p:cNvPr id="153" name="object 153"/>
          <p:cNvSpPr/>
          <p:nvPr/>
        </p:nvSpPr>
        <p:spPr>
          <a:xfrm>
            <a:off x="5914232" y="2914139"/>
            <a:ext cx="2617" cy="1728"/>
          </a:xfrm>
          <a:custGeom>
            <a:avLst/>
            <a:gdLst/>
            <a:ahLst/>
            <a:cxnLst/>
            <a:rect l="l" t="t" r="r" b="b"/>
            <a:pathLst>
              <a:path w="1524" h="1905">
                <a:moveTo>
                  <a:pt x="1524" y="0"/>
                </a:moveTo>
                <a:lnTo>
                  <a:pt x="0" y="1524"/>
                </a:lnTo>
                <a:lnTo>
                  <a:pt x="381" y="1905"/>
                </a:lnTo>
                <a:lnTo>
                  <a:pt x="1524" y="762"/>
                </a:lnTo>
                <a:lnTo>
                  <a:pt x="1524" y="0"/>
                </a:lnTo>
              </a:path>
            </a:pathLst>
          </a:custGeom>
          <a:solidFill>
            <a:srgbClr val="002C73"/>
          </a:solidFill>
        </p:spPr>
        <p:txBody>
          <a:bodyPr wrap="square" lIns="0" tIns="0" rIns="0" bIns="0" rtlCol="0">
            <a:noAutofit/>
          </a:bodyPr>
          <a:lstStyle/>
          <a:p>
            <a:endParaRPr smtClean="0">
              <a:solidFill>
                <a:prstClr val="black"/>
              </a:solidFill>
            </a:endParaRPr>
          </a:p>
        </p:txBody>
      </p:sp>
      <p:pic>
        <p:nvPicPr>
          <p:cNvPr id="176"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530" y="3789040"/>
            <a:ext cx="4572756" cy="2449878"/>
          </a:xfrm>
          <a:prstGeom prst="rect">
            <a:avLst/>
          </a:prstGeom>
        </p:spPr>
      </p:pic>
      <p:sp>
        <p:nvSpPr>
          <p:cNvPr id="177" name="text 1"/>
          <p:cNvSpPr txBox="1"/>
          <p:nvPr/>
        </p:nvSpPr>
        <p:spPr>
          <a:xfrm>
            <a:off x="1035217" y="6330331"/>
            <a:ext cx="3954288" cy="369332"/>
          </a:xfrm>
          <a:prstGeom prst="rect">
            <a:avLst/>
          </a:prstGeom>
        </p:spPr>
        <p:txBody>
          <a:bodyPr vert="horz" wrap="none" lIns="0" tIns="0" rIns="0" bIns="0" rtlCol="0">
            <a:spAutoFit/>
          </a:bodyPr>
          <a:lstStyle/>
          <a:p>
            <a:r>
              <a:rPr sz="800" b="1" spc="10" dirty="0">
                <a:solidFill>
                  <a:prstClr val="black"/>
                </a:solidFill>
                <a:latin typeface="Times New Roman"/>
                <a:cs typeface="Times New Roman"/>
              </a:rPr>
              <a:t>Bild 3:</a:t>
            </a:r>
            <a:r>
              <a:rPr sz="800" spc="10" dirty="0">
                <a:solidFill>
                  <a:prstClr val="black"/>
                </a:solidFill>
                <a:latin typeface="Times New Roman"/>
                <a:cs typeface="Times New Roman"/>
              </a:rPr>
              <a:t>  Druck P02 stromaufwärts der Armatur in Position 2 (vgl. </a:t>
            </a:r>
            <a:r>
              <a:rPr sz="800" b="1" spc="10" dirty="0">
                <a:solidFill>
                  <a:prstClr val="black"/>
                </a:solidFill>
                <a:latin typeface="Times New Roman"/>
                <a:cs typeface="Times New Roman"/>
              </a:rPr>
              <a:t>Bild 2</a:t>
            </a:r>
            <a:r>
              <a:rPr sz="800" spc="10" dirty="0">
                <a:solidFill>
                  <a:prstClr val="black"/>
                </a:solidFill>
                <a:latin typeface="Times New Roman"/>
                <a:cs typeface="Times New Roman"/>
              </a:rPr>
              <a:t>) bei den Strömungs</a:t>
            </a:r>
            <a:r>
              <a:rPr sz="800" spc="10" dirty="0">
                <a:solidFill>
                  <a:prstClr val="black"/>
                </a:solidFill>
                <a:latin typeface="Times New Roman"/>
                <a:cs typeface="Times New Roman"/>
              </a:rPr>
              <a:t>-</a:t>
            </a:r>
            <a:endParaRPr sz="800" dirty="0">
              <a:solidFill>
                <a:prstClr val="black"/>
              </a:solidFill>
              <a:latin typeface="TimesNewRoman"/>
              <a:cs typeface="TimesNewRoman"/>
            </a:endParaRPr>
          </a:p>
          <a:p>
            <a:r>
              <a:rPr sz="800" spc="10" dirty="0">
                <a:solidFill>
                  <a:prstClr val="black"/>
                </a:solidFill>
                <a:latin typeface="Times New Roman"/>
                <a:cs typeface="Times New Roman"/>
              </a:rPr>
              <a:t>geschwindigkeiten 1, 2, 3, 4 und 5 m/s und einer mittleren Schließzeit von ca. 350 ms ohne</a:t>
            </a:r>
            <a:endParaRPr sz="800" dirty="0">
              <a:solidFill>
                <a:prstClr val="black"/>
              </a:solidFill>
              <a:latin typeface="TimesNewRoman"/>
              <a:cs typeface="TimesNewRoman"/>
            </a:endParaRPr>
          </a:p>
          <a:p>
            <a:r>
              <a:rPr sz="800" spc="10" dirty="0">
                <a:solidFill>
                  <a:prstClr val="black"/>
                </a:solidFill>
                <a:latin typeface="Times New Roman"/>
                <a:cs typeface="Times New Roman"/>
              </a:rPr>
              <a:t>und mit ABS-Armatur (vgl. </a:t>
            </a:r>
            <a:r>
              <a:rPr sz="800" spc="10" dirty="0">
                <a:solidFill>
                  <a:prstClr val="black"/>
                </a:solidFill>
                <a:latin typeface="Times New Roman"/>
                <a:cs typeface="Times New Roman"/>
              </a:rPr>
              <a:t>[4])</a:t>
            </a:r>
            <a:endParaRPr sz="800" dirty="0">
              <a:solidFill>
                <a:prstClr val="black"/>
              </a:solidFill>
              <a:latin typeface="TimesNewRoman"/>
              <a:cs typeface="TimesNewRoman"/>
            </a:endParaRPr>
          </a:p>
        </p:txBody>
      </p:sp>
      <p:sp>
        <p:nvSpPr>
          <p:cNvPr id="178" name="text 1"/>
          <p:cNvSpPr txBox="1"/>
          <p:nvPr/>
        </p:nvSpPr>
        <p:spPr>
          <a:xfrm>
            <a:off x="4533640" y="1858754"/>
            <a:ext cx="1848583" cy="369332"/>
          </a:xfrm>
          <a:prstGeom prst="rect">
            <a:avLst/>
          </a:prstGeom>
        </p:spPr>
        <p:txBody>
          <a:bodyPr vert="horz" wrap="none" lIns="0" tIns="0" rIns="0" bIns="0" rtlCol="0">
            <a:spAutoFit/>
          </a:bodyPr>
          <a:lstStyle/>
          <a:p>
            <a:r>
              <a:rPr sz="800" b="1" spc="10" dirty="0">
                <a:solidFill>
                  <a:prstClr val="black"/>
                </a:solidFill>
                <a:latin typeface="Times New Roman"/>
                <a:cs typeface="Times New Roman"/>
              </a:rPr>
              <a:t>Bild 2:</a:t>
            </a:r>
            <a:r>
              <a:rPr sz="800" spc="10" dirty="0">
                <a:solidFill>
                  <a:prstClr val="black"/>
                </a:solidFill>
                <a:latin typeface="Times New Roman"/>
                <a:cs typeface="Times New Roman"/>
              </a:rPr>
              <a:t>  ABS-Armatur zur Vermeidung von</a:t>
            </a:r>
            <a:endParaRPr sz="800">
              <a:solidFill>
                <a:prstClr val="black"/>
              </a:solidFill>
              <a:latin typeface="TimesNewRoman"/>
              <a:cs typeface="TimesNewRoman"/>
            </a:endParaRPr>
          </a:p>
          <a:p>
            <a:r>
              <a:rPr sz="800" spc="10" dirty="0">
                <a:solidFill>
                  <a:prstClr val="black"/>
                </a:solidFill>
                <a:latin typeface="Times New Roman"/>
                <a:cs typeface="Times New Roman"/>
              </a:rPr>
              <a:t>Druckstößen, Hilfsarmatur zur Vermeidung</a:t>
            </a:r>
            <a:endParaRPr sz="800">
              <a:solidFill>
                <a:prstClr val="black"/>
              </a:solidFill>
              <a:latin typeface="TimesNewRoman"/>
              <a:cs typeface="TimesNewRoman"/>
            </a:endParaRPr>
          </a:p>
          <a:p>
            <a:r>
              <a:rPr sz="800" spc="10" dirty="0">
                <a:solidFill>
                  <a:prstClr val="black"/>
                </a:solidFill>
                <a:latin typeface="Times New Roman"/>
                <a:cs typeface="Times New Roman"/>
              </a:rPr>
              <a:t>von Kavitationsschlägen (vgl. [4])</a:t>
            </a:r>
            <a:endParaRPr sz="800">
              <a:solidFill>
                <a:prstClr val="black"/>
              </a:solidFill>
              <a:latin typeface="TimesNewRoman"/>
              <a:cs typeface="TimesNewRoman"/>
            </a:endParaRPr>
          </a:p>
        </p:txBody>
      </p:sp>
    </p:spTree>
    <p:extLst>
      <p:ext uri="{BB962C8B-B14F-4D97-AF65-F5344CB8AC3E}">
        <p14:creationId xmlns:p14="http://schemas.microsoft.com/office/powerpoint/2010/main" val="2547872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p:cNvSpPr txBox="1"/>
          <p:nvPr/>
        </p:nvSpPr>
        <p:spPr>
          <a:xfrm>
            <a:off x="7803890" y="6682139"/>
            <a:ext cx="157735" cy="123111"/>
          </a:xfrm>
          <a:prstGeom prst="rect">
            <a:avLst/>
          </a:prstGeom>
        </p:spPr>
        <p:txBody>
          <a:bodyPr vert="horz" wrap="none" lIns="0" tIns="0" rIns="0" bIns="0" rtlCol="0">
            <a:spAutoFit/>
          </a:bodyPr>
          <a:lstStyle/>
          <a:p>
            <a:r>
              <a:rPr sz="800" spc="10" dirty="0">
                <a:solidFill>
                  <a:prstClr val="black"/>
                </a:solidFill>
                <a:latin typeface="Times New Roman"/>
                <a:cs typeface="Times New Roman"/>
              </a:rPr>
              <a:t>101</a:t>
            </a:r>
            <a:endParaRPr sz="800">
              <a:solidFill>
                <a:prstClr val="black"/>
              </a:solidFill>
              <a:latin typeface="TimesNewRoman"/>
              <a:cs typeface="TimesNewRoman"/>
            </a:endParaRPr>
          </a:p>
        </p:txBody>
      </p:sp>
      <p:sp>
        <p:nvSpPr>
          <p:cNvPr id="3" name="text 1"/>
          <p:cNvSpPr txBox="1"/>
          <p:nvPr/>
        </p:nvSpPr>
        <p:spPr>
          <a:xfrm>
            <a:off x="251520" y="404664"/>
            <a:ext cx="5175776" cy="1454244"/>
          </a:xfrm>
          <a:prstGeom prst="rect">
            <a:avLst/>
          </a:prstGeom>
        </p:spPr>
        <p:txBody>
          <a:bodyPr vert="horz" wrap="none" lIns="0" tIns="0" rIns="0" bIns="0" rtlCol="0">
            <a:spAutoFit/>
          </a:bodyPr>
          <a:lstStyle/>
          <a:p>
            <a:r>
              <a:rPr sz="1050" spc="10" dirty="0">
                <a:solidFill>
                  <a:prstClr val="black"/>
                </a:solidFill>
                <a:latin typeface="Times New Roman"/>
                <a:cs typeface="Times New Roman"/>
              </a:rPr>
              <a:t>Wird die Absperrarmatur aus </a:t>
            </a:r>
            <a:r>
              <a:rPr sz="1050" b="1" spc="10" dirty="0">
                <a:solidFill>
                  <a:prstClr val="black"/>
                </a:solidFill>
                <a:latin typeface="Times New Roman"/>
                <a:cs typeface="Times New Roman"/>
              </a:rPr>
              <a:t>Bild 3</a:t>
            </a:r>
            <a:r>
              <a:rPr sz="1050" spc="10" dirty="0">
                <a:solidFill>
                  <a:prstClr val="black"/>
                </a:solidFill>
                <a:latin typeface="Times New Roman"/>
                <a:cs typeface="Times New Roman"/>
              </a:rPr>
              <a:t> schnell geschlossen, so baut sich infolge der Ver</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zögerung der Flüssigkeitssäule eine Druckspitze vor der Armatur auf. Dieser Druck wird</a:t>
            </a:r>
            <a:r>
              <a:rPr sz="1050" spc="10" dirty="0">
                <a:solidFill>
                  <a:prstClr val="black"/>
                </a:solidFill>
                <a:latin typeface="Times New Roman"/>
                <a:cs typeface="Times New Roman"/>
              </a:rPr>
              <a:t> in</a:t>
            </a:r>
            <a:endParaRPr sz="1050" dirty="0">
              <a:solidFill>
                <a:prstClr val="black"/>
              </a:solidFill>
              <a:latin typeface="TimesNewRoman"/>
              <a:cs typeface="TimesNewRoman"/>
            </a:endParaRPr>
          </a:p>
          <a:p>
            <a:r>
              <a:rPr sz="1050" spc="10" dirty="0">
                <a:solidFill>
                  <a:prstClr val="black"/>
                </a:solidFill>
                <a:latin typeface="Times New Roman"/>
                <a:cs typeface="Times New Roman"/>
              </a:rPr>
              <a:t>eine angeschlossene Bremsleitung eingeleitet und wirkt dann auf den Bremszylinder</a:t>
            </a:r>
            <a:r>
              <a:rPr sz="1050" spc="10" dirty="0">
                <a:solidFill>
                  <a:prstClr val="black"/>
                </a:solidFill>
                <a:latin typeface="Times New Roman"/>
                <a:cs typeface="Times New Roman"/>
              </a:rPr>
              <a:t> des</a:t>
            </a:r>
            <a:endParaRPr sz="1050" dirty="0">
              <a:solidFill>
                <a:prstClr val="black"/>
              </a:solidFill>
              <a:latin typeface="TimesNewRoman"/>
              <a:cs typeface="TimesNewRoman"/>
            </a:endParaRPr>
          </a:p>
          <a:p>
            <a:r>
              <a:rPr sz="1050" spc="10" dirty="0">
                <a:solidFill>
                  <a:prstClr val="black"/>
                </a:solidFill>
                <a:latin typeface="Times New Roman"/>
                <a:cs typeface="Times New Roman"/>
              </a:rPr>
              <a:t>Bremssattels. Die Bremsbacken des Bremssattels bremsen die Rotationsbewegung der Schei</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be ab. Damit wird eine weitere Schließbewegung der Klappe verhindert und ein weiterer</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Druckanstieg ist ausgeschlossen. Bei Druckabfall lösen sich die Beläge von der Bremsscheibe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und die Schließbewegung wird fortgesetzt. Stromabwärts der Absperrarmatur verhindert</a:t>
            </a:r>
            <a:r>
              <a:rPr sz="1050" spc="10" dirty="0">
                <a:solidFill>
                  <a:prstClr val="black"/>
                </a:solidFill>
                <a:latin typeface="Times New Roman"/>
                <a:cs typeface="Times New Roman"/>
              </a:rPr>
              <a:t> die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Anordnung einer Rückschlagklappe den Dampfblasenkollaps [4]. Dadurch werden Kavitati</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onsschläge vermieden</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p:txBody>
      </p:sp>
      <p:sp>
        <p:nvSpPr>
          <p:cNvPr id="4" name="text 1"/>
          <p:cNvSpPr txBox="1"/>
          <p:nvPr/>
        </p:nvSpPr>
        <p:spPr>
          <a:xfrm>
            <a:off x="220860" y="1869285"/>
            <a:ext cx="5143396" cy="1292662"/>
          </a:xfrm>
          <a:prstGeom prst="rect">
            <a:avLst/>
          </a:prstGeom>
        </p:spPr>
        <p:txBody>
          <a:bodyPr vert="horz" wrap="none" lIns="0" tIns="0" rIns="0" bIns="0" rtlCol="0">
            <a:spAutoFit/>
          </a:bodyPr>
          <a:lstStyle/>
          <a:p>
            <a:pPr marL="10"/>
            <a:r>
              <a:rPr sz="1050" b="1" spc="10" dirty="0">
                <a:solidFill>
                  <a:prstClr val="black"/>
                </a:solidFill>
                <a:latin typeface="Times New Roman"/>
                <a:cs typeface="Times New Roman"/>
              </a:rPr>
              <a:t>Bild 3</a:t>
            </a:r>
            <a:r>
              <a:rPr sz="1050" spc="10" dirty="0">
                <a:solidFill>
                  <a:prstClr val="black"/>
                </a:solidFill>
                <a:latin typeface="Times New Roman"/>
                <a:cs typeface="Times New Roman"/>
              </a:rPr>
              <a:t> zeigt den zeitlichen Verlauf des Drucks P02 (stromaufwärts, vgl. </a:t>
            </a:r>
            <a:r>
              <a:rPr sz="1050" b="1" spc="10" dirty="0">
                <a:solidFill>
                  <a:prstClr val="black"/>
                </a:solidFill>
                <a:latin typeface="Times New Roman"/>
                <a:cs typeface="Times New Roman"/>
              </a:rPr>
              <a:t>Bild 1</a:t>
            </a:r>
            <a:r>
              <a:rPr sz="1050" spc="10" dirty="0">
                <a:solidFill>
                  <a:prstClr val="black"/>
                </a:solidFill>
                <a:latin typeface="Times New Roman"/>
                <a:cs typeface="Times New Roman"/>
              </a:rPr>
              <a:t>). Die linke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Abbildung zeigt die maximalen Druckamplitude ohne Bremssystem, die recht den Druckver</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lauf unter Zuschaltung der hydraulischen Bremse. Die maximale Druckamplitude beträgt bei</a:t>
            </a:r>
            <a:endParaRPr sz="1050" dirty="0">
              <a:solidFill>
                <a:prstClr val="black"/>
              </a:solidFill>
              <a:latin typeface="TimesNewRoman"/>
              <a:cs typeface="TimesNewRoman"/>
            </a:endParaRPr>
          </a:p>
          <a:p>
            <a:r>
              <a:rPr sz="1050" spc="10" dirty="0">
                <a:solidFill>
                  <a:prstClr val="black"/>
                </a:solidFill>
                <a:latin typeface="Times New Roman"/>
                <a:cs typeface="Times New Roman"/>
              </a:rPr>
              <a:t>einer Strömungsgeschwindigkeit von 5 m/s fast 80 bar und bei einer Strömungsgeschwindig</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keit von 1 m/s fast 10 bar. In der rechten Abbildung beträgt der maximale Druck nur noch</a:t>
            </a:r>
            <a:r>
              <a:rPr sz="1050" spc="10" dirty="0">
                <a:solidFill>
                  <a:prstClr val="black"/>
                </a:solidFill>
                <a:latin typeface="Times New Roman"/>
                <a:cs typeface="Times New Roman"/>
              </a:rPr>
              <a:t> 10</a:t>
            </a:r>
            <a:endParaRPr sz="1050" dirty="0">
              <a:solidFill>
                <a:prstClr val="black"/>
              </a:solidFill>
              <a:latin typeface="TimesNewRoman"/>
              <a:cs typeface="TimesNewRoman"/>
            </a:endParaRPr>
          </a:p>
          <a:p>
            <a:r>
              <a:rPr sz="1050" spc="10" dirty="0">
                <a:solidFill>
                  <a:prstClr val="black"/>
                </a:solidFill>
                <a:latin typeface="Times New Roman"/>
                <a:cs typeface="Times New Roman"/>
              </a:rPr>
              <a:t>- 15 bar, der bei einer Strömungsgeschwindigkeit von 2 m/s erreicht wird. Das entspricht ei</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ner Verminderung um rund 80 %. Ursache für den erhöhten Druck bei einer Geschwindigkeit</a:t>
            </a:r>
            <a:endParaRPr sz="1050" dirty="0">
              <a:solidFill>
                <a:prstClr val="black"/>
              </a:solidFill>
              <a:latin typeface="TimesNewRoman"/>
              <a:cs typeface="TimesNewRoman"/>
            </a:endParaRPr>
          </a:p>
          <a:p>
            <a:r>
              <a:rPr sz="1050" spc="10" dirty="0">
                <a:solidFill>
                  <a:prstClr val="black"/>
                </a:solidFill>
                <a:latin typeface="Times New Roman"/>
                <a:cs typeface="Times New Roman"/>
              </a:rPr>
              <a:t>von 2 m/s ist vermutlich eine mangelhafte Entlüftung des Bremssystems</a:t>
            </a:r>
            <a:r>
              <a:rPr sz="1050" spc="10" dirty="0">
                <a:solidFill>
                  <a:prstClr val="black"/>
                </a:solidFill>
                <a:latin typeface="Times New Roman"/>
                <a:cs typeface="Times New Roman"/>
              </a:rPr>
              <a:t>.</a:t>
            </a:r>
            <a:endParaRPr sz="1050" dirty="0">
              <a:solidFill>
                <a:prstClr val="black"/>
              </a:solidFill>
              <a:latin typeface="TimesNewRoman"/>
              <a:cs typeface="TimesNewRoman"/>
            </a:endParaRPr>
          </a:p>
        </p:txBody>
      </p:sp>
      <p:sp>
        <p:nvSpPr>
          <p:cNvPr id="5" name="text 1"/>
          <p:cNvSpPr txBox="1"/>
          <p:nvPr/>
        </p:nvSpPr>
        <p:spPr>
          <a:xfrm>
            <a:off x="5457351" y="620694"/>
            <a:ext cx="3657518" cy="3070071"/>
          </a:xfrm>
          <a:prstGeom prst="rect">
            <a:avLst/>
          </a:prstGeom>
        </p:spPr>
        <p:txBody>
          <a:bodyPr vert="horz" wrap="square" lIns="0" tIns="0" rIns="0" bIns="0" rtlCol="0">
            <a:spAutoFit/>
          </a:bodyPr>
          <a:lstStyle/>
          <a:p>
            <a:pPr marL="10"/>
            <a:r>
              <a:rPr sz="1050" b="1" spc="10" dirty="0">
                <a:solidFill>
                  <a:prstClr val="black"/>
                </a:solidFill>
                <a:latin typeface="Times New Roman"/>
                <a:cs typeface="Times New Roman"/>
              </a:rPr>
              <a:t>3. Gasgefüllte Druckbehälter</a:t>
            </a:r>
            <a:endParaRPr sz="1050" dirty="0">
              <a:solidFill>
                <a:prstClr val="black"/>
              </a:solidFill>
              <a:latin typeface="TimesNewRoman,Bold"/>
              <a:cs typeface="TimesNewRoman,Bold"/>
            </a:endParaRPr>
          </a:p>
          <a:p>
            <a:pPr marL="10"/>
            <a:r>
              <a:rPr sz="1050" spc="10" dirty="0">
                <a:solidFill>
                  <a:prstClr val="black"/>
                </a:solidFill>
                <a:latin typeface="Times New Roman"/>
                <a:cs typeface="Times New Roman"/>
              </a:rPr>
              <a:t>Das dritte Verfahren besteht in der Installation von gasgefüllten Druckbehältern in das eigent-</a:t>
            </a:r>
            <a:endParaRPr sz="1050" dirty="0">
              <a:solidFill>
                <a:prstClr val="black"/>
              </a:solidFill>
              <a:latin typeface="TimesNewRoman"/>
              <a:cs typeface="TimesNewRoman"/>
            </a:endParaRPr>
          </a:p>
          <a:p>
            <a:pPr marL="10"/>
            <a:r>
              <a:rPr sz="1050" spc="10" dirty="0">
                <a:solidFill>
                  <a:prstClr val="black"/>
                </a:solidFill>
                <a:latin typeface="Times New Roman"/>
                <a:cs typeface="Times New Roman"/>
              </a:rPr>
              <a:t>liche Rohrleitungssystem. Hierbei ist es von Vorteil, den direkten Austausch von Gas mit der</a:t>
            </a:r>
            <a:endParaRPr sz="1050" dirty="0">
              <a:solidFill>
                <a:prstClr val="black"/>
              </a:solidFill>
              <a:latin typeface="TimesNewRoman"/>
              <a:cs typeface="TimesNewRoman"/>
            </a:endParaRPr>
          </a:p>
          <a:p>
            <a:pPr marL="10"/>
            <a:r>
              <a:rPr sz="1050" spc="10" dirty="0">
                <a:solidFill>
                  <a:prstClr val="black"/>
                </a:solidFill>
                <a:latin typeface="Times New Roman"/>
                <a:cs typeface="Times New Roman"/>
              </a:rPr>
              <a:t>Flüssigkeit zu vermeiden, um durch Löslichkeitsvorgänge nicht Gas nachfüllen zu müssen.</a:t>
            </a:r>
            <a:endParaRPr sz="1050" dirty="0">
              <a:solidFill>
                <a:prstClr val="black"/>
              </a:solidFill>
              <a:latin typeface="TimesNewRoman"/>
              <a:cs typeface="TimesNewRoman"/>
            </a:endParaRPr>
          </a:p>
          <a:p>
            <a:pPr marL="10"/>
            <a:r>
              <a:rPr sz="1050" spc="10" dirty="0">
                <a:solidFill>
                  <a:prstClr val="black"/>
                </a:solidFill>
                <a:latin typeface="Times New Roman"/>
                <a:cs typeface="Times New Roman"/>
              </a:rPr>
              <a:t>Eine Lösung besteht in der Anwendung von sog. Blasenspeichern (</a:t>
            </a:r>
            <a:r>
              <a:rPr sz="1050" b="1" spc="10" dirty="0">
                <a:solidFill>
                  <a:prstClr val="black"/>
                </a:solidFill>
                <a:latin typeface="Times New Roman"/>
                <a:cs typeface="Times New Roman"/>
              </a:rPr>
              <a:t>Bild 4</a:t>
            </a:r>
            <a:r>
              <a:rPr sz="1050" spc="10" dirty="0">
                <a:solidFill>
                  <a:prstClr val="black"/>
                </a:solidFill>
                <a:latin typeface="Times New Roman"/>
                <a:cs typeface="Times New Roman"/>
              </a:rPr>
              <a:t>). Das dämpfende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Gas (z. B. Luft) wird – in Abhängigkeit vom stationären Rohrleitungsdruck – in eine flexible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Blase gefüllt. Das Rückschlagventil verhindert, dass die Membran beim Befüllen oder bei</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Drucksenken in der Rohrleitung im Betrieb durch zu hohe Ausdehnung verletzt wird. Der</a:t>
            </a:r>
            <a:endParaRPr sz="1050" dirty="0">
              <a:solidFill>
                <a:prstClr val="black"/>
              </a:solidFill>
              <a:latin typeface="TimesNewRoman"/>
              <a:cs typeface="TimesNewRoman"/>
            </a:endParaRPr>
          </a:p>
          <a:p>
            <a:r>
              <a:rPr sz="1050" spc="10" dirty="0">
                <a:solidFill>
                  <a:prstClr val="black"/>
                </a:solidFill>
                <a:latin typeface="Times New Roman"/>
                <a:cs typeface="Times New Roman"/>
              </a:rPr>
              <a:t>Behälter wird auf die Rohrleitung mit direktem Kontakt zum Transportmedium in die Nähe</a:t>
            </a:r>
            <a:endParaRPr sz="1050" dirty="0">
              <a:solidFill>
                <a:prstClr val="black"/>
              </a:solidFill>
              <a:latin typeface="TimesNewRoman"/>
              <a:cs typeface="TimesNewRoman"/>
            </a:endParaRPr>
          </a:p>
          <a:p>
            <a:r>
              <a:rPr sz="1050" spc="10" dirty="0">
                <a:solidFill>
                  <a:prstClr val="black"/>
                </a:solidFill>
                <a:latin typeface="Times New Roman"/>
                <a:cs typeface="Times New Roman"/>
              </a:rPr>
              <a:t>der Druckstoßquelle (z. B. Absperrarmatur) montiert (vgl. </a:t>
            </a:r>
            <a:r>
              <a:rPr sz="1050" b="1" spc="10" dirty="0">
                <a:solidFill>
                  <a:prstClr val="black"/>
                </a:solidFill>
                <a:latin typeface="Times New Roman"/>
                <a:cs typeface="Times New Roman"/>
              </a:rPr>
              <a:t>Bild 5</a:t>
            </a:r>
            <a:r>
              <a:rPr sz="1050" spc="10" dirty="0">
                <a:solidFill>
                  <a:prstClr val="black"/>
                </a:solidFill>
                <a:latin typeface="Times New Roman"/>
                <a:cs typeface="Times New Roman"/>
              </a:rPr>
              <a:t>, Einbauposition 1).</a:t>
            </a:r>
            <a:endParaRPr sz="1050" dirty="0">
              <a:solidFill>
                <a:prstClr val="black"/>
              </a:solidFill>
              <a:latin typeface="TimesNewRoman"/>
              <a:cs typeface="TimesNewRoman"/>
            </a:endParaRPr>
          </a:p>
        </p:txBody>
      </p:sp>
      <p:pic>
        <p:nvPicPr>
          <p:cNvPr id="16"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1" y="3789046"/>
            <a:ext cx="5462970" cy="2320081"/>
          </a:xfrm>
          <a:prstGeom prst="rect">
            <a:avLst/>
          </a:prstGeom>
        </p:spPr>
      </p:pic>
      <p:sp>
        <p:nvSpPr>
          <p:cNvPr id="6" name="text 1"/>
          <p:cNvSpPr txBox="1"/>
          <p:nvPr/>
        </p:nvSpPr>
        <p:spPr>
          <a:xfrm>
            <a:off x="6588234" y="5567791"/>
            <a:ext cx="2212465" cy="123111"/>
          </a:xfrm>
          <a:prstGeom prst="rect">
            <a:avLst/>
          </a:prstGeom>
        </p:spPr>
        <p:txBody>
          <a:bodyPr vert="horz" wrap="none" lIns="0" tIns="0" rIns="0" bIns="0" rtlCol="0">
            <a:spAutoFit/>
          </a:bodyPr>
          <a:lstStyle/>
          <a:p>
            <a:r>
              <a:rPr sz="800" b="1" spc="10" dirty="0">
                <a:solidFill>
                  <a:prstClr val="black"/>
                </a:solidFill>
                <a:latin typeface="Times New Roman"/>
                <a:cs typeface="Times New Roman"/>
              </a:rPr>
              <a:t>Bild 4:  </a:t>
            </a:r>
            <a:r>
              <a:rPr sz="800" spc="10" dirty="0">
                <a:solidFill>
                  <a:prstClr val="black"/>
                </a:solidFill>
                <a:latin typeface="Times New Roman"/>
                <a:cs typeface="Times New Roman"/>
              </a:rPr>
              <a:t>Schematischer Aufbau von Blasenspeichern</a:t>
            </a:r>
            <a:endParaRPr sz="800" dirty="0">
              <a:solidFill>
                <a:prstClr val="black"/>
              </a:solidFill>
              <a:latin typeface="TimesNewRoman"/>
              <a:cs typeface="TimesNewRoman"/>
            </a:endParaRPr>
          </a:p>
        </p:txBody>
      </p:sp>
    </p:spTree>
    <p:extLst>
      <p:ext uri="{BB962C8B-B14F-4D97-AF65-F5344CB8AC3E}">
        <p14:creationId xmlns:p14="http://schemas.microsoft.com/office/powerpoint/2010/main" val="117859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2823</Words>
  <Application>Microsoft Office PowerPoint</Application>
  <PresentationFormat>Bildschirmpräsentation (4:3)</PresentationFormat>
  <Paragraphs>312</Paragraphs>
  <Slides>22</Slides>
  <Notes>0</Notes>
  <HiddenSlides>0</HiddenSlides>
  <MMClips>0</MMClips>
  <ScaleCrop>false</ScaleCrop>
  <HeadingPairs>
    <vt:vector size="4" baseType="variant">
      <vt:variant>
        <vt:lpstr>Design</vt:lpstr>
      </vt:variant>
      <vt:variant>
        <vt:i4>2</vt:i4>
      </vt:variant>
      <vt:variant>
        <vt:lpstr>Folientitel</vt:lpstr>
      </vt:variant>
      <vt:variant>
        <vt:i4>22</vt:i4>
      </vt:variant>
    </vt:vector>
  </HeadingPairs>
  <TitlesOfParts>
    <vt:vector size="24" baseType="lpstr">
      <vt:lpstr>Larissa-Design</vt:lpstr>
      <vt:lpstr>Office Theme</vt:lpstr>
      <vt:lpstr>Fachverband Abgasanlagen- und Hausschornsteinbau e. V. </vt:lpstr>
      <vt:lpstr>Fachverband Abgasanlagen- und Hausschornsteinbau e. V. </vt:lpstr>
      <vt:lpstr>Fachverband Abgasanlagen- und Hausschornsteinbau e. V. </vt:lpstr>
      <vt:lpstr>Fachverband Abgasanlagen- und Hausschornsteinbau e. V. </vt:lpstr>
      <vt:lpstr>Fachverband Abgasanlagen- und Hausschornsteinbau e. V.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Fachverband Abgasanlagen- und Hausschornsteinbau e. V. </vt:lpstr>
      <vt:lpstr>Fachverband Abgasanlagen- und Hausschornsteinbau e. V. </vt:lpstr>
      <vt:lpstr>Fachverband Abgasanlagen- und Hausschornsteinbau e. V. </vt:lpstr>
      <vt:lpstr>Fachverband Abgasanlagen- und Hausschornsteinbau e. V. </vt:lpstr>
      <vt:lpstr>Fachverband Abgasanlagen- und Hausschornsteinbau e. V. </vt:lpstr>
      <vt:lpstr>Fachverband Abgasanlagen- und Hausschornsteinbau e. V. </vt:lpstr>
      <vt:lpstr>Fachverband Abgasanlagen- und Hausschornsteinbau e. V. </vt:lpstr>
      <vt:lpstr>Fachverband Abgasanlagen- und Hausschornsteinbau e. V. </vt:lpstr>
      <vt:lpstr>Fachverband Abgasanlagen- und Hausschornsteinbau e. 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Fachverband Abgasanlagen- und Hausschornsteinbau e. V.</dc:title>
  <dc:creator>Muschner, Roland</dc:creator>
  <cp:lastModifiedBy>Andreas</cp:lastModifiedBy>
  <cp:revision>12</cp:revision>
  <dcterms:created xsi:type="dcterms:W3CDTF">2015-09-25T10:05:24Z</dcterms:created>
  <dcterms:modified xsi:type="dcterms:W3CDTF">2015-10-28T18:47:11Z</dcterms:modified>
</cp:coreProperties>
</file>