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4" r:id="rId1"/>
    <p:sldMasterId id="2147483934" r:id="rId2"/>
  </p:sldMasterIdLst>
  <p:notesMasterIdLst>
    <p:notesMasterId r:id="rId40"/>
  </p:notesMasterIdLst>
  <p:handoutMasterIdLst>
    <p:handoutMasterId r:id="rId41"/>
  </p:handoutMasterIdLst>
  <p:sldIdLst>
    <p:sldId id="438" r:id="rId3"/>
    <p:sldId id="555" r:id="rId4"/>
    <p:sldId id="570" r:id="rId5"/>
    <p:sldId id="577" r:id="rId6"/>
    <p:sldId id="578" r:id="rId7"/>
    <p:sldId id="579" r:id="rId8"/>
    <p:sldId id="557" r:id="rId9"/>
    <p:sldId id="580" r:id="rId10"/>
    <p:sldId id="581" r:id="rId11"/>
    <p:sldId id="582" r:id="rId12"/>
    <p:sldId id="583" r:id="rId13"/>
    <p:sldId id="584" r:id="rId14"/>
    <p:sldId id="585" r:id="rId15"/>
    <p:sldId id="588" r:id="rId16"/>
    <p:sldId id="589" r:id="rId17"/>
    <p:sldId id="590" r:id="rId18"/>
    <p:sldId id="591" r:id="rId19"/>
    <p:sldId id="592" r:id="rId20"/>
    <p:sldId id="593" r:id="rId21"/>
    <p:sldId id="600" r:id="rId22"/>
    <p:sldId id="595" r:id="rId23"/>
    <p:sldId id="596" r:id="rId24"/>
    <p:sldId id="597" r:id="rId25"/>
    <p:sldId id="598" r:id="rId26"/>
    <p:sldId id="599" r:id="rId27"/>
    <p:sldId id="601" r:id="rId28"/>
    <p:sldId id="586" r:id="rId29"/>
    <p:sldId id="569" r:id="rId30"/>
    <p:sldId id="587" r:id="rId31"/>
    <p:sldId id="602" r:id="rId32"/>
    <p:sldId id="571" r:id="rId33"/>
    <p:sldId id="564" r:id="rId34"/>
    <p:sldId id="574" r:id="rId35"/>
    <p:sldId id="566" r:id="rId36"/>
    <p:sldId id="567" r:id="rId37"/>
    <p:sldId id="547" r:id="rId38"/>
    <p:sldId id="517" r:id="rId39"/>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orient="horz" pos="946">
          <p15:clr>
            <a:srgbClr val="A4A3A4"/>
          </p15:clr>
        </p15:guide>
        <p15:guide id="3" pos="2880" userDrawn="1">
          <p15:clr>
            <a:srgbClr val="A4A3A4"/>
          </p15:clr>
        </p15:guide>
        <p15:guide id="4" pos="3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hiddenSlides="1" scaleToFitPaper="1" frameSlides="1"/>
  <p:clrMru>
    <a:srgbClr val="FF8C47"/>
    <a:srgbClr val="FFB00A"/>
    <a:srgbClr val="647CFA"/>
    <a:srgbClr val="B0B4FA"/>
    <a:srgbClr val="FFFD98"/>
    <a:srgbClr val="AFF6F9"/>
    <a:srgbClr val="FFD008"/>
    <a:srgbClr val="15AAD9"/>
    <a:srgbClr val="FFA50E"/>
    <a:srgbClr val="AACE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0178" autoAdjust="0"/>
    <p:restoredTop sz="97023" autoAdjust="0"/>
  </p:normalViewPr>
  <p:slideViewPr>
    <p:cSldViewPr snapToGrid="0" snapToObjects="1" showGuides="1">
      <p:cViewPr>
        <p:scale>
          <a:sx n="170" d="100"/>
          <a:sy n="170" d="100"/>
        </p:scale>
        <p:origin x="672" y="1328"/>
      </p:cViewPr>
      <p:guideLst>
        <p:guide orient="horz" pos="504"/>
        <p:guide orient="horz" pos="946"/>
        <p:guide pos="2880"/>
        <p:guide pos="36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Arbeitsblat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accent2"/>
                </a:solidFill>
              </a:rPr>
              <a:t>Entwicklung </a:t>
            </a:r>
            <a:r>
              <a:rPr lang="en-US" dirty="0" smtClean="0">
                <a:solidFill>
                  <a:schemeClr val="accent2"/>
                </a:solidFill>
              </a:rPr>
              <a:t>der Sparte </a:t>
            </a:r>
            <a:r>
              <a:rPr lang="en-US" dirty="0">
                <a:solidFill>
                  <a:schemeClr val="accent2"/>
                </a:solidFill>
              </a:rPr>
              <a:t>Fernwärme </a:t>
            </a:r>
            <a:r>
              <a:rPr lang="en-US" dirty="0" smtClean="0">
                <a:solidFill>
                  <a:schemeClr val="accent2"/>
                </a:solidFill>
              </a:rPr>
              <a:t>im</a:t>
            </a:r>
            <a:r>
              <a:rPr lang="en-US" baseline="0" dirty="0" smtClean="0">
                <a:solidFill>
                  <a:schemeClr val="accent2"/>
                </a:solidFill>
              </a:rPr>
              <a:t> </a:t>
            </a:r>
            <a:r>
              <a:rPr lang="en-US" dirty="0" smtClean="0">
                <a:solidFill>
                  <a:schemeClr val="accent2"/>
                </a:solidFill>
              </a:rPr>
              <a:t>Unternehmen?</a:t>
            </a:r>
            <a:endParaRPr lang="en-US" dirty="0">
              <a:solidFill>
                <a:schemeClr val="accent2"/>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Tabelle1!$B$1</c:f>
              <c:strCache>
                <c:ptCount val="1"/>
                <c:pt idx="0">
                  <c:v>Entwicklung Sparte Fernwärme (Unternehmen)</c:v>
                </c:pt>
              </c:strCache>
            </c:strRef>
          </c:tx>
          <c:spPr>
            <a:solidFill>
              <a:schemeClr val="bg1"/>
            </a:solidFill>
            <a:effectLst>
              <a:outerShdw blurRad="50800" dist="38100" dir="2700000" algn="tl" rotWithShape="0">
                <a:prstClr val="black">
                  <a:alpha val="40000"/>
                </a:prstClr>
              </a:outerShdw>
            </a:effectLst>
          </c:spPr>
          <c:dPt>
            <c:idx val="0"/>
            <c:bubble3D val="0"/>
            <c:spPr>
              <a:solidFill>
                <a:srgbClr val="00B050"/>
              </a:solidFill>
              <a:ln w="19050">
                <a:solidFill>
                  <a:schemeClr val="lt1"/>
                </a:solidFill>
              </a:ln>
              <a:effectLst>
                <a:outerShdw blurRad="50800" dist="38100" dir="2700000" algn="tl" rotWithShape="0">
                  <a:prstClr val="black">
                    <a:alpha val="40000"/>
                  </a:prstClr>
                </a:outerShdw>
              </a:effectLst>
            </c:spPr>
          </c:dPt>
          <c:dPt>
            <c:idx val="1"/>
            <c:bubble3D val="0"/>
            <c:spPr>
              <a:solidFill>
                <a:srgbClr val="FFC000"/>
              </a:solidFill>
              <a:ln w="19050">
                <a:solidFill>
                  <a:schemeClr val="lt1"/>
                </a:solidFill>
              </a:ln>
              <a:effectLst>
                <a:outerShdw blurRad="50800" dist="38100" dir="2700000" algn="tl" rotWithShape="0">
                  <a:prstClr val="black">
                    <a:alpha val="40000"/>
                  </a:prstClr>
                </a:outerShdw>
              </a:effectLst>
            </c:spPr>
          </c:dPt>
          <c:dPt>
            <c:idx val="2"/>
            <c:bubble3D val="0"/>
            <c:spPr>
              <a:solidFill>
                <a:schemeClr val="bg1"/>
              </a:solidFill>
              <a:ln w="19050">
                <a:solidFill>
                  <a:schemeClr val="lt1"/>
                </a:solidFill>
              </a:ln>
              <a:effectLst>
                <a:outerShdw blurRad="50800" dist="38100" dir="2700000" algn="tl" rotWithShape="0">
                  <a:prstClr val="black">
                    <a:alpha val="40000"/>
                  </a:prstClr>
                </a:outerShdw>
              </a:effectLst>
            </c:spPr>
          </c:dPt>
          <c:dPt>
            <c:idx val="3"/>
            <c:bubble3D val="0"/>
            <c:spPr>
              <a:solidFill>
                <a:schemeClr val="bg1"/>
              </a:solidFill>
              <a:ln w="19050">
                <a:solidFill>
                  <a:schemeClr val="lt1"/>
                </a:solidFill>
              </a:ln>
              <a:effectLst>
                <a:outerShdw blurRad="50800" dist="38100" dir="2700000" algn="tl" rotWithShape="0">
                  <a:prstClr val="black">
                    <a:alpha val="40000"/>
                  </a:prstClr>
                </a:outerShdw>
              </a:effectLst>
            </c:spPr>
          </c:dPt>
          <c:dLbls>
            <c:dLbl>
              <c:idx val="0"/>
              <c:layout>
                <c:manualLayout>
                  <c:x val="0.0267640515987678"/>
                  <c:y val="0.00630699036523478"/>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accent2"/>
                        </a:solidFill>
                        <a:latin typeface="+mn-lt"/>
                        <a:ea typeface="+mn-ea"/>
                        <a:cs typeface="+mn-cs"/>
                      </a:defRPr>
                    </a:pPr>
                    <a:fld id="{24108D4A-A10C-5C4A-9F3A-B78141759E7F}" type="VALUE">
                      <a:rPr lang="en-US" sz="1800" baseline="0" dirty="0">
                        <a:solidFill>
                          <a:schemeClr val="accent2"/>
                        </a:solidFill>
                      </a:rPr>
                      <a:pPr>
                        <a:defRPr>
                          <a:solidFill>
                            <a:schemeClr val="accent2"/>
                          </a:solidFill>
                        </a:defRPr>
                      </a:pPr>
                      <a:t>[WERT]</a:t>
                    </a:fld>
                    <a:endParaRPr lang="de-DE"/>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2"/>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0.104170923044102"/>
                      <c:h val="0.0914210507888049"/>
                    </c:manualLayout>
                  </c15:layout>
                  <c15:dlblFieldTable/>
                  <c15:showDataLabelsRange val="0"/>
                </c:ext>
              </c:extLst>
            </c:dLbl>
            <c:dLbl>
              <c:idx val="1"/>
              <c:layout>
                <c:manualLayout>
                  <c:x val="-0.0585101410390608"/>
                  <c:y val="0.0615345703444466"/>
                </c:manualLayout>
              </c:layout>
              <c:tx>
                <c:rich>
                  <a:bodyPr/>
                  <a:lstStyle/>
                  <a:p>
                    <a:fld id="{8ED400D8-3EDA-9A49-AB82-24DC4C88A228}" type="VALUE">
                      <a:rPr lang="en-US" sz="1800">
                        <a:solidFill>
                          <a:schemeClr val="accent2"/>
                        </a:solidFill>
                      </a:rPr>
                      <a:pPr/>
                      <a:t>[WERT]</a:t>
                    </a:fld>
                    <a:endParaRPr lang="de-DE"/>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s>
          <c:cat>
            <c:strRef>
              <c:f>Tabelle1!$A$2:$A$5</c:f>
              <c:strCache>
                <c:ptCount val="3"/>
                <c:pt idx="0">
                  <c:v>Ausbau</c:v>
                </c:pt>
                <c:pt idx="1">
                  <c:v>Beibehaltung</c:v>
                </c:pt>
                <c:pt idx="2">
                  <c:v>Rückbau</c:v>
                </c:pt>
              </c:strCache>
            </c:strRef>
          </c:cat>
          <c:val>
            <c:numRef>
              <c:f>Tabelle1!$B$2:$B$5</c:f>
              <c:numCache>
                <c:formatCode>0%</c:formatCode>
                <c:ptCount val="4"/>
                <c:pt idx="0">
                  <c:v>0.69</c:v>
                </c:pt>
                <c:pt idx="1">
                  <c:v>0.31</c:v>
                </c:pt>
                <c:pt idx="2">
                  <c:v>0.0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0E1F2B-1EDA-464C-9C90-E3E1EA9C10A0}" type="datetimeFigureOut">
              <a:rPr lang="de-DE" smtClean="0"/>
              <a:pPr/>
              <a:t>31.08.15</a:t>
            </a:fld>
            <a:endParaRPr lang="de-DE" dirty="0"/>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BD1865-70D2-7547-9FDD-AAF5A549ECF6}" type="slidenum">
              <a:rPr lang="de-DE" smtClean="0"/>
              <a:pPr/>
              <a:t>‹Nr.›</a:t>
            </a:fld>
            <a:endParaRPr lang="de-DE" dirty="0"/>
          </a:p>
        </p:txBody>
      </p:sp>
    </p:spTree>
    <p:extLst>
      <p:ext uri="{BB962C8B-B14F-4D97-AF65-F5344CB8AC3E}">
        <p14:creationId xmlns:p14="http://schemas.microsoft.com/office/powerpoint/2010/main" val="3019142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7E94E-2C58-A344-85C9-90DEAA892EAF}" type="datetimeFigureOut">
              <a:rPr lang="de-DE"/>
              <a:pPr/>
              <a:t>31.08.15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03BD33-B349-D24B-A174-A557BBB50F2C}" type="slidenum">
              <a:rPr/>
              <a:pPr/>
              <a:t>‹Nr.›</a:t>
            </a:fld>
            <a:endParaRPr lang="de-DE"/>
          </a:p>
        </p:txBody>
      </p:sp>
    </p:spTree>
    <p:extLst>
      <p:ext uri="{BB962C8B-B14F-4D97-AF65-F5344CB8AC3E}">
        <p14:creationId xmlns:p14="http://schemas.microsoft.com/office/powerpoint/2010/main" val="850146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Wir wenden uns gegen jegliche Zwangsvorgaben: Verbrennungsverbote, Anschluss- und Benutzungszwänge </a:t>
            </a:r>
            <a:endParaRPr lang="de-DE" dirty="0" smtClean="0"/>
          </a:p>
          <a:p>
            <a:endParaRPr lang="de-DE" dirty="0" smtClean="0"/>
          </a:p>
          <a:p>
            <a:r>
              <a:rPr lang="de-DE" dirty="0" smtClean="0"/>
              <a:t>Unser Leitbild</a:t>
            </a:r>
          </a:p>
          <a:p>
            <a:r>
              <a:rPr lang="de-DE" dirty="0" smtClean="0"/>
              <a:t>Ausgangspunkt für alle unsere Aktivitäten</a:t>
            </a:r>
          </a:p>
          <a:p>
            <a:r>
              <a:rPr lang="de-DE" dirty="0" smtClean="0"/>
              <a:t>In unserem Leitbild setzen</a:t>
            </a:r>
            <a:r>
              <a:rPr lang="de-DE" baseline="0" dirty="0" smtClean="0"/>
              <a:t> wir ganz klare Schwerpunkte:</a:t>
            </a:r>
          </a:p>
          <a:p>
            <a:r>
              <a:rPr lang="de-DE" baseline="0" dirty="0" smtClean="0"/>
              <a:t>Freier technologieoffener Wärmemarkt</a:t>
            </a:r>
          </a:p>
          <a:p>
            <a:r>
              <a:rPr lang="de-DE" dirty="0" smtClean="0"/>
              <a:t>Mit moderner effizienter Heizungstechnik unter Einbeziehung EE</a:t>
            </a:r>
          </a:p>
          <a:p>
            <a:r>
              <a:rPr lang="de-DE" dirty="0" smtClean="0"/>
              <a:t>Wir</a:t>
            </a:r>
            <a:r>
              <a:rPr lang="de-DE" baseline="0" dirty="0" smtClean="0"/>
              <a:t> sind für einen freien Wärmemarkt mit freien Entscheidungsmöglichkeiten der Verbraucher</a:t>
            </a:r>
          </a:p>
          <a:p>
            <a:r>
              <a:rPr lang="de-DE" baseline="0" dirty="0" smtClean="0"/>
              <a:t>Nur der freie Wettbewerb führt führt zu wirtschaftlichen Lösungen, und dann auch zu kostenoptimierten Preisen für Verbraucher</a:t>
            </a:r>
          </a:p>
          <a:p>
            <a:r>
              <a:rPr lang="de-DE" baseline="0" dirty="0" smtClean="0"/>
              <a:t>Neue Partner: ZVSHK und IWO</a:t>
            </a:r>
          </a:p>
          <a:p>
            <a:endParaRPr lang="de-DE" baseline="0" dirty="0" smtClean="0"/>
          </a:p>
        </p:txBody>
      </p:sp>
      <p:sp>
        <p:nvSpPr>
          <p:cNvPr id="4" name="Foliennummernplatzhalter 3"/>
          <p:cNvSpPr>
            <a:spLocks noGrp="1"/>
          </p:cNvSpPr>
          <p:nvPr>
            <p:ph type="sldNum" sz="quarter" idx="10"/>
          </p:nvPr>
        </p:nvSpPr>
        <p:spPr/>
        <p:txBody>
          <a:bodyPr/>
          <a:lstStyle/>
          <a:p>
            <a:fld id="{3E03BD33-B349-D24B-A174-A557BBB50F2C}" type="slidenum">
              <a:rPr lang="de-DE" smtClean="0">
                <a:solidFill>
                  <a:prstClr val="black"/>
                </a:solidFill>
                <a:latin typeface="Calibri"/>
              </a:rPr>
              <a:pPr/>
              <a:t>2</a:t>
            </a:fld>
            <a:endParaRPr lang="de-DE">
              <a:solidFill>
                <a:prstClr val="black"/>
              </a:solidFill>
              <a:latin typeface="Calibri"/>
            </a:endParaRPr>
          </a:p>
        </p:txBody>
      </p:sp>
    </p:spTree>
    <p:extLst>
      <p:ext uri="{BB962C8B-B14F-4D97-AF65-F5344CB8AC3E}">
        <p14:creationId xmlns:p14="http://schemas.microsoft.com/office/powerpoint/2010/main" val="1065416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Und schauen Sie bei uns auf der Website mal auf</a:t>
            </a:r>
            <a:r>
              <a:rPr lang="de-DE" baseline="0" dirty="0" smtClean="0"/>
              <a:t> der Startseite in das Fenster „Für Sie gefunden“</a:t>
            </a:r>
          </a:p>
          <a:p>
            <a:r>
              <a:rPr lang="de-DE" dirty="0" smtClean="0"/>
              <a:t>Hier gibt es flfd. immer wieder aktuelle News rund um Nah- und Fernwärme</a:t>
            </a:r>
          </a:p>
          <a:p>
            <a:r>
              <a:rPr lang="de-DE" dirty="0" smtClean="0"/>
              <a:t>Sie sehen – unsere Themen sind aktuell – vielleicht aktueller denn je</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3E03BD33-B349-D24B-A174-A557BBB50F2C}" type="slidenum">
              <a:rPr lang="de-DE" smtClean="0"/>
              <a:pPr/>
              <a:t>18</a:t>
            </a:fld>
            <a:endParaRPr lang="de-DE"/>
          </a:p>
        </p:txBody>
      </p:sp>
    </p:spTree>
    <p:extLst>
      <p:ext uri="{BB962C8B-B14F-4D97-AF65-F5344CB8AC3E}">
        <p14:creationId xmlns:p14="http://schemas.microsoft.com/office/powerpoint/2010/main" val="2067669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E03BD33-B349-D24B-A174-A557BBB50F2C}" type="slidenum">
              <a:rPr lang="de-DE" smtClean="0"/>
              <a:pPr/>
              <a:t>32</a:t>
            </a:fld>
            <a:endParaRPr lang="de-DE"/>
          </a:p>
        </p:txBody>
      </p:sp>
    </p:spTree>
    <p:extLst>
      <p:ext uri="{BB962C8B-B14F-4D97-AF65-F5344CB8AC3E}">
        <p14:creationId xmlns:p14="http://schemas.microsoft.com/office/powerpoint/2010/main" val="45530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E03BD33-B349-D24B-A174-A557BBB50F2C}" type="slidenum">
              <a:rPr lang="de-DE" smtClean="0">
                <a:solidFill>
                  <a:prstClr val="black"/>
                </a:solidFill>
                <a:latin typeface="Calibri"/>
              </a:rPr>
              <a:pPr/>
              <a:t>3</a:t>
            </a:fld>
            <a:endParaRPr lang="de-DE">
              <a:solidFill>
                <a:prstClr val="black"/>
              </a:solidFill>
              <a:latin typeface="Calibri"/>
            </a:endParaRPr>
          </a:p>
        </p:txBody>
      </p:sp>
    </p:spTree>
    <p:extLst>
      <p:ext uri="{BB962C8B-B14F-4D97-AF65-F5344CB8AC3E}">
        <p14:creationId xmlns:p14="http://schemas.microsoft.com/office/powerpoint/2010/main" val="106541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Warum die Vorteile individueller Heizungstechnik</a:t>
            </a:r>
            <a:r>
              <a:rPr lang="de-DE" baseline="0" dirty="0" smtClean="0"/>
              <a:t> </a:t>
            </a:r>
            <a:r>
              <a:rPr lang="de-DE" dirty="0" smtClean="0"/>
              <a:t>„sekundär“?</a:t>
            </a:r>
          </a:p>
          <a:p>
            <a:r>
              <a:rPr lang="de-DE" dirty="0" smtClean="0"/>
              <a:t>Weil wir eine Stufe vorher anpacken – bei den kommunalen Eingriffen und im Verdrängungswettbewerb. </a:t>
            </a:r>
          </a:p>
          <a:p>
            <a:r>
              <a:rPr lang="de-DE" dirty="0" smtClean="0"/>
              <a:t>Denn natürlich die Vorteile individuelle Heizungen</a:t>
            </a:r>
            <a:r>
              <a:rPr lang="de-DE" baseline="0" dirty="0" smtClean="0"/>
              <a:t> sehr wichtig: Als Argumente vor Ort in den Diskussionen um Technologieoffenheit und Wirtschaftlichkeit.</a:t>
            </a:r>
          </a:p>
          <a:p>
            <a:r>
              <a:rPr lang="de-DE" baseline="0" dirty="0" smtClean="0"/>
              <a:t>Und: Wir transportieren die selbstverständlich auch.</a:t>
            </a:r>
          </a:p>
          <a:p>
            <a:r>
              <a:rPr lang="de-DE" baseline="0" dirty="0" smtClean="0"/>
              <a:t>Wir verstehen uns als... </a:t>
            </a:r>
          </a:p>
          <a:p>
            <a:r>
              <a:rPr lang="de-DE" baseline="0" dirty="0" smtClean="0"/>
              <a:t>Das zeige ich Ihnen auf den nächsten Seiten</a:t>
            </a:r>
            <a:endParaRPr lang="de-DE" dirty="0"/>
          </a:p>
        </p:txBody>
      </p:sp>
      <p:sp>
        <p:nvSpPr>
          <p:cNvPr id="4" name="Foliennummernplatzhalter 3"/>
          <p:cNvSpPr>
            <a:spLocks noGrp="1"/>
          </p:cNvSpPr>
          <p:nvPr>
            <p:ph type="sldNum" sz="quarter" idx="10"/>
          </p:nvPr>
        </p:nvSpPr>
        <p:spPr/>
        <p:txBody>
          <a:bodyPr/>
          <a:lstStyle/>
          <a:p>
            <a:fld id="{3E03BD33-B349-D24B-A174-A557BBB50F2C}" type="slidenum">
              <a:rPr lang="de-DE" smtClean="0"/>
              <a:pPr/>
              <a:t>7</a:t>
            </a:fld>
            <a:endParaRPr lang="de-DE"/>
          </a:p>
        </p:txBody>
      </p:sp>
    </p:spTree>
    <p:extLst>
      <p:ext uri="{BB962C8B-B14F-4D97-AF65-F5344CB8AC3E}">
        <p14:creationId xmlns:p14="http://schemas.microsoft.com/office/powerpoint/2010/main" val="3655262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Nah- und Fernwärme sind nach wie vor ganz klar politisch motiviert</a:t>
            </a:r>
            <a:endParaRPr lang="de-DE" dirty="0"/>
          </a:p>
        </p:txBody>
      </p:sp>
      <p:sp>
        <p:nvSpPr>
          <p:cNvPr id="4" name="Foliennummernplatzhalter 3"/>
          <p:cNvSpPr>
            <a:spLocks noGrp="1"/>
          </p:cNvSpPr>
          <p:nvPr>
            <p:ph type="sldNum" sz="quarter" idx="10"/>
          </p:nvPr>
        </p:nvSpPr>
        <p:spPr/>
        <p:txBody>
          <a:bodyPr/>
          <a:lstStyle/>
          <a:p>
            <a:fld id="{3E03BD33-B349-D24B-A174-A557BBB50F2C}" type="slidenum">
              <a:rPr lang="de-DE" smtClean="0"/>
              <a:pPr/>
              <a:t>10</a:t>
            </a:fld>
            <a:endParaRPr lang="de-DE"/>
          </a:p>
        </p:txBody>
      </p:sp>
    </p:spTree>
    <p:extLst>
      <p:ext uri="{BB962C8B-B14F-4D97-AF65-F5344CB8AC3E}">
        <p14:creationId xmlns:p14="http://schemas.microsoft.com/office/powerpoint/2010/main" val="18761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Nah- und Fernwärme sind nach wie vor ganz klar politisch motiviert</a:t>
            </a:r>
            <a:endParaRPr lang="de-DE" dirty="0"/>
          </a:p>
        </p:txBody>
      </p:sp>
      <p:sp>
        <p:nvSpPr>
          <p:cNvPr id="4" name="Foliennummernplatzhalter 3"/>
          <p:cNvSpPr>
            <a:spLocks noGrp="1"/>
          </p:cNvSpPr>
          <p:nvPr>
            <p:ph type="sldNum" sz="quarter" idx="10"/>
          </p:nvPr>
        </p:nvSpPr>
        <p:spPr/>
        <p:txBody>
          <a:bodyPr/>
          <a:lstStyle/>
          <a:p>
            <a:fld id="{3E03BD33-B349-D24B-A174-A557BBB50F2C}" type="slidenum">
              <a:rPr lang="de-DE" smtClean="0"/>
              <a:pPr/>
              <a:t>12</a:t>
            </a:fld>
            <a:endParaRPr lang="de-DE"/>
          </a:p>
        </p:txBody>
      </p:sp>
    </p:spTree>
    <p:extLst>
      <p:ext uri="{BB962C8B-B14F-4D97-AF65-F5344CB8AC3E}">
        <p14:creationId xmlns:p14="http://schemas.microsoft.com/office/powerpoint/2010/main" val="1730833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Nah- und Fernwärme sind nach wie vor ganz klar politisch motiviert</a:t>
            </a:r>
            <a:endParaRPr lang="de-DE" dirty="0"/>
          </a:p>
        </p:txBody>
      </p:sp>
      <p:sp>
        <p:nvSpPr>
          <p:cNvPr id="4" name="Foliennummernplatzhalter 3"/>
          <p:cNvSpPr>
            <a:spLocks noGrp="1"/>
          </p:cNvSpPr>
          <p:nvPr>
            <p:ph type="sldNum" sz="quarter" idx="10"/>
          </p:nvPr>
        </p:nvSpPr>
        <p:spPr/>
        <p:txBody>
          <a:bodyPr/>
          <a:lstStyle/>
          <a:p>
            <a:fld id="{3E03BD33-B349-D24B-A174-A557BBB50F2C}" type="slidenum">
              <a:rPr lang="de-DE" smtClean="0"/>
              <a:pPr/>
              <a:t>13</a:t>
            </a:fld>
            <a:endParaRPr lang="de-DE"/>
          </a:p>
        </p:txBody>
      </p:sp>
    </p:spTree>
    <p:extLst>
      <p:ext uri="{BB962C8B-B14F-4D97-AF65-F5344CB8AC3E}">
        <p14:creationId xmlns:p14="http://schemas.microsoft.com/office/powerpoint/2010/main" val="1584853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Und schauen Sie bei uns auf der Website mal auf</a:t>
            </a:r>
            <a:r>
              <a:rPr lang="de-DE" baseline="0" dirty="0" smtClean="0"/>
              <a:t> der Startseite in das Fenster „Für Sie gefunden“</a:t>
            </a:r>
          </a:p>
          <a:p>
            <a:r>
              <a:rPr lang="de-DE" dirty="0" smtClean="0"/>
              <a:t>Hier gibt es flfd. immer wieder aktuelle News rund um Nah- und Fernwärme</a:t>
            </a:r>
          </a:p>
          <a:p>
            <a:r>
              <a:rPr lang="de-DE" dirty="0" smtClean="0"/>
              <a:t>Sie sehen – unsere Themen sind aktuell – vielleicht aktueller denn je</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3E03BD33-B349-D24B-A174-A557BBB50F2C}" type="slidenum">
              <a:rPr lang="de-DE" smtClean="0"/>
              <a:pPr/>
              <a:t>15</a:t>
            </a:fld>
            <a:endParaRPr lang="de-DE"/>
          </a:p>
        </p:txBody>
      </p:sp>
    </p:spTree>
    <p:extLst>
      <p:ext uri="{BB962C8B-B14F-4D97-AF65-F5344CB8AC3E}">
        <p14:creationId xmlns:p14="http://schemas.microsoft.com/office/powerpoint/2010/main" val="187946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Und schauen Sie bei uns auf der Website mal auf</a:t>
            </a:r>
            <a:r>
              <a:rPr lang="de-DE" baseline="0" dirty="0" smtClean="0"/>
              <a:t> der Startseite in das Fenster „Für Sie gefunden“</a:t>
            </a:r>
          </a:p>
          <a:p>
            <a:r>
              <a:rPr lang="de-DE" dirty="0" smtClean="0"/>
              <a:t>Hier gibt es flfd. immer wieder aktuelle News rund um Nah- und Fernwärme</a:t>
            </a:r>
          </a:p>
          <a:p>
            <a:r>
              <a:rPr lang="de-DE" dirty="0" smtClean="0"/>
              <a:t>Sie sehen – unsere Themen sind aktuell – vielleicht aktueller denn je</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3E03BD33-B349-D24B-A174-A557BBB50F2C}" type="slidenum">
              <a:rPr lang="de-DE" smtClean="0"/>
              <a:pPr/>
              <a:t>16</a:t>
            </a:fld>
            <a:endParaRPr lang="de-DE"/>
          </a:p>
        </p:txBody>
      </p:sp>
    </p:spTree>
    <p:extLst>
      <p:ext uri="{BB962C8B-B14F-4D97-AF65-F5344CB8AC3E}">
        <p14:creationId xmlns:p14="http://schemas.microsoft.com/office/powerpoint/2010/main" val="2125791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Und schauen Sie bei uns auf der Website mal auf</a:t>
            </a:r>
            <a:r>
              <a:rPr lang="de-DE" baseline="0" dirty="0" smtClean="0"/>
              <a:t> der Startseite in das Fenster „Für Sie gefunden“</a:t>
            </a:r>
          </a:p>
          <a:p>
            <a:r>
              <a:rPr lang="de-DE" dirty="0" smtClean="0"/>
              <a:t>Hier gibt es flfd. immer wieder aktuelle News rund um Nah- und Fernwärme</a:t>
            </a:r>
          </a:p>
          <a:p>
            <a:r>
              <a:rPr lang="de-DE" dirty="0" smtClean="0"/>
              <a:t>Sie sehen – unsere Themen sind aktuell – vielleicht aktueller denn je</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3E03BD33-B349-D24B-A174-A557BBB50F2C}" type="slidenum">
              <a:rPr lang="de-DE" smtClean="0"/>
              <a:pPr/>
              <a:t>17</a:t>
            </a:fld>
            <a:endParaRPr lang="de-DE"/>
          </a:p>
        </p:txBody>
      </p:sp>
    </p:spTree>
    <p:extLst>
      <p:ext uri="{BB962C8B-B14F-4D97-AF65-F5344CB8AC3E}">
        <p14:creationId xmlns:p14="http://schemas.microsoft.com/office/powerpoint/2010/main" val="857943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Subtitle 2"/>
          <p:cNvSpPr txBox="1">
            <a:spLocks/>
          </p:cNvSpPr>
          <p:nvPr userDrawn="1"/>
        </p:nvSpPr>
        <p:spPr>
          <a:xfrm>
            <a:off x="539347" y="4246950"/>
            <a:ext cx="8112126" cy="384175"/>
          </a:xfrm>
          <a:prstGeom prst="rect">
            <a:avLst/>
          </a:prstGeom>
        </p:spPr>
        <p:txBody>
          <a:bodyPr vert="horz" lIns="0" tIns="0" rIns="0" bIns="0" rtlCol="0">
            <a:no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95000"/>
              </a:lnSpc>
              <a:spcBef>
                <a:spcPts val="1440"/>
              </a:spcBef>
              <a:spcAft>
                <a:spcPts val="0"/>
              </a:spcAft>
              <a:buClr>
                <a:srgbClr val="92D050"/>
              </a:buClr>
              <a:buSzPct val="90000"/>
              <a:buFont typeface="Arial" pitchFamily="34" charset="0"/>
              <a:buNone/>
              <a:tabLst/>
              <a:defRPr/>
            </a:pPr>
            <a:r>
              <a:rPr kumimoji="0" lang="en-US" sz="2400" b="0" i="0" u="none" strike="noStrike" kern="1200" cap="none" spc="0" normalizeH="0" baseline="0" noProof="0" dirty="0" smtClean="0">
                <a:ln>
                  <a:noFill/>
                </a:ln>
                <a:solidFill>
                  <a:schemeClr val="accent3"/>
                </a:solidFill>
                <a:effectLst/>
                <a:uLnTx/>
                <a:uFillTx/>
                <a:latin typeface="Verdana"/>
                <a:ea typeface="+mn-ea"/>
                <a:cs typeface="Verdana"/>
              </a:rPr>
              <a:t>Präsenter oder Unterzeile</a:t>
            </a:r>
            <a:endParaRPr kumimoji="0" lang="en-US" sz="2400" b="0" i="0" u="none" strike="noStrike" kern="1200" cap="none" spc="0" normalizeH="0" baseline="0" noProof="0" dirty="0">
              <a:ln>
                <a:noFill/>
              </a:ln>
              <a:solidFill>
                <a:schemeClr val="accent3"/>
              </a:solidFill>
              <a:effectLst/>
              <a:uLnTx/>
              <a:uFillTx/>
              <a:latin typeface="Verdana"/>
              <a:ea typeface="+mn-ea"/>
              <a:cs typeface="Verdana"/>
            </a:endParaRPr>
          </a:p>
        </p:txBody>
      </p:sp>
      <p:sp>
        <p:nvSpPr>
          <p:cNvPr id="12" name="Title 1"/>
          <p:cNvSpPr txBox="1">
            <a:spLocks/>
          </p:cNvSpPr>
          <p:nvPr userDrawn="1"/>
        </p:nvSpPr>
        <p:spPr>
          <a:xfrm>
            <a:off x="539347" y="1006074"/>
            <a:ext cx="8112125" cy="29072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200" normalizeH="0" baseline="0" noProof="0" dirty="0" smtClean="0">
                <a:ln>
                  <a:noFill/>
                </a:ln>
                <a:gradFill flip="none" rotWithShape="1">
                  <a:gsLst>
                    <a:gs pos="0">
                      <a:schemeClr val="accent1"/>
                    </a:gs>
                    <a:gs pos="100000">
                      <a:schemeClr val="tx1"/>
                    </a:gs>
                  </a:gsLst>
                  <a:lin ang="0" scaled="1"/>
                  <a:tileRect/>
                </a:gradFill>
                <a:effectLst/>
                <a:uLnTx/>
                <a:uFillTx/>
                <a:latin typeface="Verdana"/>
                <a:ea typeface="+mj-ea"/>
                <a:cs typeface="Verdana"/>
              </a:rPr>
              <a:t>Titel der Präsentation </a:t>
            </a:r>
            <a:br>
              <a:rPr kumimoji="0" lang="en-US" sz="5400" b="0" i="0" u="none" strike="noStrike" kern="1200" cap="none" spc="-200" normalizeH="0" baseline="0" noProof="0" dirty="0" smtClean="0">
                <a:ln>
                  <a:noFill/>
                </a:ln>
                <a:gradFill flip="none" rotWithShape="1">
                  <a:gsLst>
                    <a:gs pos="0">
                      <a:schemeClr val="accent1"/>
                    </a:gs>
                    <a:gs pos="100000">
                      <a:schemeClr val="tx1"/>
                    </a:gs>
                  </a:gsLst>
                  <a:lin ang="0" scaled="1"/>
                  <a:tileRect/>
                </a:gradFill>
                <a:effectLst/>
                <a:uLnTx/>
                <a:uFillTx/>
                <a:latin typeface="Verdana"/>
                <a:ea typeface="+mj-ea"/>
                <a:cs typeface="Verdana"/>
              </a:rPr>
            </a:br>
            <a:r>
              <a:rPr kumimoji="0" lang="en-US" sz="5400" b="0" i="0" u="none" strike="noStrike" kern="1200" cap="none" spc="-200" normalizeH="0" baseline="0" noProof="0" dirty="0" smtClean="0">
                <a:ln>
                  <a:noFill/>
                </a:ln>
                <a:gradFill flip="none" rotWithShape="1">
                  <a:gsLst>
                    <a:gs pos="0">
                      <a:schemeClr val="accent1"/>
                    </a:gs>
                    <a:gs pos="100000">
                      <a:schemeClr val="tx1"/>
                    </a:gs>
                  </a:gsLst>
                  <a:lin ang="0" scaled="1"/>
                  <a:tileRect/>
                </a:gradFill>
                <a:effectLst/>
                <a:uLnTx/>
                <a:uFillTx/>
                <a:latin typeface="Verdana"/>
                <a:ea typeface="+mj-ea"/>
                <a:cs typeface="Verdana"/>
              </a:rPr>
              <a:t>und Thema</a:t>
            </a:r>
            <a:endParaRPr kumimoji="0" lang="en-US" sz="5400" b="0" i="0" u="none" strike="noStrike" kern="1200" cap="none" spc="-200" normalizeH="0" baseline="0" noProof="0" dirty="0">
              <a:ln>
                <a:noFill/>
              </a:ln>
              <a:gradFill flip="none" rotWithShape="1">
                <a:gsLst>
                  <a:gs pos="0">
                    <a:schemeClr val="accent1"/>
                  </a:gs>
                  <a:gs pos="100000">
                    <a:schemeClr val="tx1"/>
                  </a:gs>
                </a:gsLst>
                <a:lin ang="0" scaled="1"/>
                <a:tileRect/>
              </a:gradFill>
              <a:effectLst/>
              <a:uLnTx/>
              <a:uFillTx/>
              <a:latin typeface="Verdana"/>
              <a:ea typeface="+mj-ea"/>
              <a:cs typeface="Verdana"/>
            </a:endParaRPr>
          </a:p>
        </p:txBody>
      </p:sp>
    </p:spTree>
    <p:extLst>
      <p:ext uri="{BB962C8B-B14F-4D97-AF65-F5344CB8AC3E}">
        <p14:creationId xmlns:p14="http://schemas.microsoft.com/office/powerpoint/2010/main" val="2223501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dirty="0"/>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pPr/>
              <a:t>31.08.15</a:t>
            </a:fld>
            <a:endParaRPr lang="de-DE" dirty="0"/>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pPr/>
              <a:t>‹Nr.›</a:t>
            </a:fld>
            <a:endParaRPr lang="de-DE" dirty="0"/>
          </a:p>
        </p:txBody>
      </p:sp>
    </p:spTree>
    <p:extLst>
      <p:ext uri="{BB962C8B-B14F-4D97-AF65-F5344CB8AC3E}">
        <p14:creationId xmlns:p14="http://schemas.microsoft.com/office/powerpoint/2010/main" val="69044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smtClean="0"/>
              <a:t>Bild auf Platzhalter ziehen oder durch Klicken auf Symbol hinzufügen</a:t>
            </a:r>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pPr/>
              <a:t>31.08.15</a:t>
            </a:fld>
            <a:endParaRPr lang="de-DE" dirty="0"/>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pPr/>
              <a:t>‹Nr.›</a:t>
            </a:fld>
            <a:endParaRPr lang="de-DE" dirty="0"/>
          </a:p>
        </p:txBody>
      </p:sp>
    </p:spTree>
    <p:extLst>
      <p:ext uri="{BB962C8B-B14F-4D97-AF65-F5344CB8AC3E}">
        <p14:creationId xmlns:p14="http://schemas.microsoft.com/office/powerpoint/2010/main" val="38222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pPr/>
              <a:t>31.08.15</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pPr/>
              <a:t>‹Nr.›</a:t>
            </a:fld>
            <a:endParaRPr lang="de-DE" dirty="0"/>
          </a:p>
        </p:txBody>
      </p:sp>
    </p:spTree>
    <p:extLst>
      <p:ext uri="{BB962C8B-B14F-4D97-AF65-F5344CB8AC3E}">
        <p14:creationId xmlns:p14="http://schemas.microsoft.com/office/powerpoint/2010/main" val="1043524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pPr/>
              <a:t>31.08.15</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pPr/>
              <a:t>‹Nr.›</a:t>
            </a:fld>
            <a:endParaRPr lang="de-DE" dirty="0"/>
          </a:p>
        </p:txBody>
      </p:sp>
    </p:spTree>
    <p:extLst>
      <p:ext uri="{BB962C8B-B14F-4D97-AF65-F5344CB8AC3E}">
        <p14:creationId xmlns:p14="http://schemas.microsoft.com/office/powerpoint/2010/main" val="1908895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t>31.08.15</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t>‹Nr.›</a:t>
            </a:fld>
            <a:endParaRPr lang="de-DE"/>
          </a:p>
        </p:txBody>
      </p:sp>
    </p:spTree>
    <p:extLst>
      <p:ext uri="{BB962C8B-B14F-4D97-AF65-F5344CB8AC3E}">
        <p14:creationId xmlns:p14="http://schemas.microsoft.com/office/powerpoint/2010/main" val="3089662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Abschnittsüberschrift">
    <p:spTree>
      <p:nvGrpSpPr>
        <p:cNvPr id="1" name=""/>
        <p:cNvGrpSpPr/>
        <p:nvPr/>
      </p:nvGrpSpPr>
      <p:grpSpPr>
        <a:xfrm>
          <a:off x="0" y="0"/>
          <a:ext cx="0" cy="0"/>
          <a:chOff x="0" y="0"/>
          <a:chExt cx="0" cy="0"/>
        </a:xfrm>
      </p:grpSpPr>
      <p:sp>
        <p:nvSpPr>
          <p:cNvPr id="3" name="Titel 1"/>
          <p:cNvSpPr txBox="1">
            <a:spLocks/>
          </p:cNvSpPr>
          <p:nvPr userDrawn="1"/>
        </p:nvSpPr>
        <p:spPr>
          <a:xfrm>
            <a:off x="637200" y="698500"/>
            <a:ext cx="8229600" cy="546100"/>
          </a:xfrm>
          <a:prstGeom prst="rect">
            <a:avLst/>
          </a:prstGeom>
        </p:spPr>
        <p:txBody>
          <a:bodyPr vert="horz" lIns="0" tIns="0" rIns="0" bIns="0" rtlCol="0" anchor="t" anchorCtr="0">
            <a:normAutofit/>
          </a:bodyPr>
          <a:lstStyle/>
          <a:p>
            <a:pPr>
              <a:spcBef>
                <a:spcPct val="0"/>
              </a:spcBef>
              <a:defRPr/>
            </a:pPr>
            <a:endParaRPr lang="de-DE" sz="2400" b="1" dirty="0">
              <a:solidFill>
                <a:srgbClr val="595A59"/>
              </a:solidFill>
              <a:latin typeface="Verdana"/>
              <a:cs typeface="Verdana"/>
            </a:endParaRPr>
          </a:p>
        </p:txBody>
      </p:sp>
    </p:spTree>
    <p:extLst>
      <p:ext uri="{BB962C8B-B14F-4D97-AF65-F5344CB8AC3E}">
        <p14:creationId xmlns:p14="http://schemas.microsoft.com/office/powerpoint/2010/main" val="3653737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Abschnittsüberschrift">
    <p:spTree>
      <p:nvGrpSpPr>
        <p:cNvPr id="1" name=""/>
        <p:cNvGrpSpPr/>
        <p:nvPr/>
      </p:nvGrpSpPr>
      <p:grpSpPr>
        <a:xfrm>
          <a:off x="0" y="0"/>
          <a:ext cx="0" cy="0"/>
          <a:chOff x="0" y="0"/>
          <a:chExt cx="0" cy="0"/>
        </a:xfrm>
      </p:grpSpPr>
      <p:sp>
        <p:nvSpPr>
          <p:cNvPr id="3" name="Titel 1"/>
          <p:cNvSpPr txBox="1">
            <a:spLocks/>
          </p:cNvSpPr>
          <p:nvPr userDrawn="1"/>
        </p:nvSpPr>
        <p:spPr>
          <a:xfrm>
            <a:off x="637200" y="698500"/>
            <a:ext cx="8229600" cy="546100"/>
          </a:xfrm>
          <a:prstGeom prst="rect">
            <a:avLst/>
          </a:prstGeom>
        </p:spPr>
        <p:txBody>
          <a:bodyPr vert="horz" lIns="0" tIns="0" rIns="0" bIns="0" rtlCol="0" anchor="t" anchorCtr="0">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spTree>
    <p:extLst>
      <p:ext uri="{BB962C8B-B14F-4D97-AF65-F5344CB8AC3E}">
        <p14:creationId xmlns:p14="http://schemas.microsoft.com/office/powerpoint/2010/main" val="3169626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Abschnittsüberschrift">
    <p:spTree>
      <p:nvGrpSpPr>
        <p:cNvPr id="1" name=""/>
        <p:cNvGrpSpPr/>
        <p:nvPr/>
      </p:nvGrpSpPr>
      <p:grpSpPr>
        <a:xfrm>
          <a:off x="0" y="0"/>
          <a:ext cx="0" cy="0"/>
          <a:chOff x="0" y="0"/>
          <a:chExt cx="0" cy="0"/>
        </a:xfrm>
      </p:grpSpPr>
      <p:sp>
        <p:nvSpPr>
          <p:cNvPr id="3" name="Titel 1"/>
          <p:cNvSpPr txBox="1">
            <a:spLocks/>
          </p:cNvSpPr>
          <p:nvPr userDrawn="1"/>
        </p:nvSpPr>
        <p:spPr>
          <a:xfrm>
            <a:off x="637200" y="698500"/>
            <a:ext cx="8229600" cy="546100"/>
          </a:xfrm>
          <a:prstGeom prst="rect">
            <a:avLst/>
          </a:prstGeom>
        </p:spPr>
        <p:txBody>
          <a:bodyPr vert="horz" lIns="0" tIns="0" rIns="0" bIns="0" rtlCol="0" anchor="t" anchorCtr="0">
            <a:normAutofit/>
          </a:bodyPr>
          <a:lstStyle/>
          <a:p>
            <a:pPr>
              <a:spcBef>
                <a:spcPct val="0"/>
              </a:spcBef>
              <a:defRPr/>
            </a:pPr>
            <a:endParaRPr lang="de-DE" sz="2400" b="1" dirty="0">
              <a:solidFill>
                <a:srgbClr val="595A59"/>
              </a:solidFill>
              <a:latin typeface="Verdana"/>
              <a:cs typeface="Verdana"/>
            </a:endParaRPr>
          </a:p>
        </p:txBody>
      </p:sp>
    </p:spTree>
    <p:extLst>
      <p:ext uri="{BB962C8B-B14F-4D97-AF65-F5344CB8AC3E}">
        <p14:creationId xmlns:p14="http://schemas.microsoft.com/office/powerpoint/2010/main" val="155681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Subtitle 2"/>
          <p:cNvSpPr txBox="1">
            <a:spLocks/>
          </p:cNvSpPr>
          <p:nvPr userDrawn="1"/>
        </p:nvSpPr>
        <p:spPr>
          <a:xfrm>
            <a:off x="539347" y="4246950"/>
            <a:ext cx="8112126" cy="384175"/>
          </a:xfrm>
          <a:prstGeom prst="rect">
            <a:avLst/>
          </a:prstGeom>
        </p:spPr>
        <p:txBody>
          <a:bodyPr vert="horz" lIns="0" tIns="0" rIns="0" bIns="0" rtlCol="0">
            <a:no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defTabSz="914400">
              <a:lnSpc>
                <a:spcPct val="95000"/>
              </a:lnSpc>
              <a:spcBef>
                <a:spcPts val="1440"/>
              </a:spcBef>
              <a:buClr>
                <a:srgbClr val="92D050"/>
              </a:buClr>
              <a:buSzPct val="90000"/>
              <a:buFont typeface="Arial" pitchFamily="34" charset="0"/>
              <a:buNone/>
              <a:defRPr/>
            </a:pPr>
            <a:r>
              <a:rPr sz="2400" smtClean="0">
                <a:solidFill>
                  <a:srgbClr val="AACB2A"/>
                </a:solidFill>
                <a:latin typeface="Verdana"/>
                <a:cs typeface="Verdana"/>
              </a:rPr>
              <a:t>Präsenter oder Unterzeile</a:t>
            </a:r>
            <a:endParaRPr sz="2400">
              <a:solidFill>
                <a:srgbClr val="AACB2A"/>
              </a:solidFill>
              <a:latin typeface="Verdana"/>
              <a:cs typeface="Verdana"/>
            </a:endParaRPr>
          </a:p>
        </p:txBody>
      </p:sp>
      <p:sp>
        <p:nvSpPr>
          <p:cNvPr id="12" name="Title 1"/>
          <p:cNvSpPr txBox="1">
            <a:spLocks/>
          </p:cNvSpPr>
          <p:nvPr userDrawn="1"/>
        </p:nvSpPr>
        <p:spPr>
          <a:xfrm>
            <a:off x="539347" y="1006074"/>
            <a:ext cx="8112125" cy="29072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pPr>
              <a:defRPr/>
            </a:pPr>
            <a:r>
              <a:rPr sz="5400" smtClean="0">
                <a:gradFill flip="none" rotWithShape="1">
                  <a:gsLst>
                    <a:gs pos="0">
                      <a:srgbClr val="3C3D3C"/>
                    </a:gs>
                    <a:gs pos="100000">
                      <a:srgbClr val="595A59"/>
                    </a:gs>
                  </a:gsLst>
                  <a:lin ang="0" scaled="1"/>
                  <a:tileRect/>
                </a:gradFill>
                <a:latin typeface="Verdana"/>
                <a:cs typeface="Verdana"/>
              </a:rPr>
              <a:t>Titel der Präsentation </a:t>
            </a:r>
            <a:br>
              <a:rPr sz="5400" smtClean="0">
                <a:gradFill flip="none" rotWithShape="1">
                  <a:gsLst>
                    <a:gs pos="0">
                      <a:srgbClr val="3C3D3C"/>
                    </a:gs>
                    <a:gs pos="100000">
                      <a:srgbClr val="595A59"/>
                    </a:gs>
                  </a:gsLst>
                  <a:lin ang="0" scaled="1"/>
                  <a:tileRect/>
                </a:gradFill>
                <a:latin typeface="Verdana"/>
                <a:cs typeface="Verdana"/>
              </a:rPr>
            </a:br>
            <a:r>
              <a:rPr sz="5400" smtClean="0">
                <a:gradFill flip="none" rotWithShape="1">
                  <a:gsLst>
                    <a:gs pos="0">
                      <a:srgbClr val="3C3D3C"/>
                    </a:gs>
                    <a:gs pos="100000">
                      <a:srgbClr val="595A59"/>
                    </a:gs>
                  </a:gsLst>
                  <a:lin ang="0" scaled="1"/>
                  <a:tileRect/>
                </a:gradFill>
                <a:latin typeface="Verdana"/>
                <a:cs typeface="Verdana"/>
              </a:rPr>
              <a:t>und Thema</a:t>
            </a:r>
            <a:endParaRPr sz="5400">
              <a:gradFill flip="none" rotWithShape="1">
                <a:gsLst>
                  <a:gs pos="0">
                    <a:srgbClr val="3C3D3C"/>
                  </a:gs>
                  <a:gs pos="100000">
                    <a:srgbClr val="595A59"/>
                  </a:gs>
                </a:gsLst>
                <a:lin ang="0" scaled="1"/>
                <a:tileRect/>
              </a:gradFill>
              <a:latin typeface="Verdana"/>
              <a:cs typeface="Verdana"/>
            </a:endParaRPr>
          </a:p>
        </p:txBody>
      </p:sp>
    </p:spTree>
    <p:extLst>
      <p:ext uri="{BB962C8B-B14F-4D97-AF65-F5344CB8AC3E}">
        <p14:creationId xmlns:p14="http://schemas.microsoft.com/office/powerpoint/2010/main" val="1096484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Subtitle 2"/>
          <p:cNvSpPr txBox="1">
            <a:spLocks/>
          </p:cNvSpPr>
          <p:nvPr userDrawn="1"/>
        </p:nvSpPr>
        <p:spPr>
          <a:xfrm>
            <a:off x="539347" y="4246950"/>
            <a:ext cx="8112126" cy="384175"/>
          </a:xfrm>
          <a:prstGeom prst="rect">
            <a:avLst/>
          </a:prstGeom>
        </p:spPr>
        <p:txBody>
          <a:bodyPr vert="horz" lIns="0" tIns="0" rIns="0" bIns="0" rtlCol="0">
            <a:no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defTabSz="914400">
              <a:lnSpc>
                <a:spcPct val="95000"/>
              </a:lnSpc>
              <a:spcBef>
                <a:spcPts val="1440"/>
              </a:spcBef>
              <a:buClr>
                <a:srgbClr val="92D050"/>
              </a:buClr>
              <a:buSzPct val="90000"/>
              <a:buFont typeface="Arial" pitchFamily="34" charset="0"/>
              <a:buNone/>
              <a:defRPr/>
            </a:pPr>
            <a:r>
              <a:rPr sz="2400" smtClean="0">
                <a:solidFill>
                  <a:srgbClr val="FFFFFF"/>
                </a:solidFill>
                <a:latin typeface="Verdana"/>
                <a:cs typeface="Verdana"/>
              </a:rPr>
              <a:t>Präsenter oder Unterzeile</a:t>
            </a:r>
            <a:endParaRPr sz="2400">
              <a:solidFill>
                <a:srgbClr val="FFFFFF"/>
              </a:solidFill>
              <a:latin typeface="Verdana"/>
              <a:cs typeface="Verdana"/>
            </a:endParaRPr>
          </a:p>
        </p:txBody>
      </p:sp>
      <p:sp>
        <p:nvSpPr>
          <p:cNvPr id="9" name="Title 1"/>
          <p:cNvSpPr txBox="1">
            <a:spLocks/>
          </p:cNvSpPr>
          <p:nvPr userDrawn="1"/>
        </p:nvSpPr>
        <p:spPr>
          <a:xfrm>
            <a:off x="539347" y="1006074"/>
            <a:ext cx="8112125" cy="29072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pPr>
              <a:defRPr/>
            </a:pPr>
            <a:r>
              <a:rPr sz="5400" smtClean="0">
                <a:solidFill>
                  <a:srgbClr val="FFFFFF"/>
                </a:solidFill>
                <a:latin typeface="Verdana"/>
                <a:cs typeface="Verdana"/>
              </a:rPr>
              <a:t>Titel der Präsentation </a:t>
            </a:r>
            <a:br>
              <a:rPr sz="5400" smtClean="0">
                <a:solidFill>
                  <a:srgbClr val="FFFFFF"/>
                </a:solidFill>
                <a:latin typeface="Verdana"/>
                <a:cs typeface="Verdana"/>
              </a:rPr>
            </a:br>
            <a:r>
              <a:rPr sz="5400" smtClean="0">
                <a:solidFill>
                  <a:srgbClr val="FFFFFF"/>
                </a:solidFill>
                <a:latin typeface="Verdana"/>
                <a:cs typeface="Verdana"/>
              </a:rPr>
              <a:t>und Thema</a:t>
            </a:r>
            <a:endParaRPr sz="5400">
              <a:solidFill>
                <a:srgbClr val="FFFFFF"/>
              </a:solidFill>
              <a:latin typeface="Verdana"/>
              <a:cs typeface="Verdana"/>
            </a:endParaRPr>
          </a:p>
        </p:txBody>
      </p:sp>
    </p:spTree>
    <p:extLst>
      <p:ext uri="{BB962C8B-B14F-4D97-AF65-F5344CB8AC3E}">
        <p14:creationId xmlns:p14="http://schemas.microsoft.com/office/powerpoint/2010/main" val="102209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Subtitle 2"/>
          <p:cNvSpPr txBox="1">
            <a:spLocks/>
          </p:cNvSpPr>
          <p:nvPr userDrawn="1"/>
        </p:nvSpPr>
        <p:spPr>
          <a:xfrm>
            <a:off x="539347" y="4246950"/>
            <a:ext cx="8112126" cy="384175"/>
          </a:xfrm>
          <a:prstGeom prst="rect">
            <a:avLst/>
          </a:prstGeom>
        </p:spPr>
        <p:txBody>
          <a:bodyPr vert="horz" lIns="0" tIns="0" rIns="0" bIns="0" rtlCol="0">
            <a:no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95000"/>
              </a:lnSpc>
              <a:spcBef>
                <a:spcPts val="1440"/>
              </a:spcBef>
              <a:spcAft>
                <a:spcPts val="0"/>
              </a:spcAft>
              <a:buClr>
                <a:srgbClr val="92D050"/>
              </a:buClr>
              <a:buSzPct val="90000"/>
              <a:buFont typeface="Arial" pitchFamily="34" charset="0"/>
              <a:buNone/>
              <a:tabLst/>
              <a:defRPr/>
            </a:pPr>
            <a:r>
              <a:rPr kumimoji="0" lang="en-US" sz="2400" b="0" i="0" u="none" strike="noStrike" kern="1200" cap="none" spc="0" normalizeH="0" baseline="0" noProof="0" dirty="0" smtClean="0">
                <a:ln>
                  <a:noFill/>
                </a:ln>
                <a:solidFill>
                  <a:schemeClr val="bg1"/>
                </a:solidFill>
                <a:effectLst/>
                <a:uLnTx/>
                <a:uFillTx/>
                <a:latin typeface="Verdana"/>
                <a:ea typeface="+mn-ea"/>
                <a:cs typeface="Verdana"/>
              </a:rPr>
              <a:t>Präsenter oder Unterzeile</a:t>
            </a:r>
            <a:endParaRPr kumimoji="0" lang="en-US" sz="2400" b="0" i="0" u="none" strike="noStrike" kern="1200" cap="none" spc="0" normalizeH="0" baseline="0" noProof="0" dirty="0">
              <a:ln>
                <a:noFill/>
              </a:ln>
              <a:solidFill>
                <a:schemeClr val="bg1"/>
              </a:solidFill>
              <a:effectLst/>
              <a:uLnTx/>
              <a:uFillTx/>
              <a:latin typeface="Verdana"/>
              <a:ea typeface="+mn-ea"/>
              <a:cs typeface="Verdana"/>
            </a:endParaRPr>
          </a:p>
        </p:txBody>
      </p:sp>
      <p:sp>
        <p:nvSpPr>
          <p:cNvPr id="9" name="Title 1"/>
          <p:cNvSpPr txBox="1">
            <a:spLocks/>
          </p:cNvSpPr>
          <p:nvPr userDrawn="1"/>
        </p:nvSpPr>
        <p:spPr>
          <a:xfrm>
            <a:off x="539347" y="1006074"/>
            <a:ext cx="8112125" cy="29072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200" normalizeH="0" baseline="0" noProof="0" dirty="0" smtClean="0">
                <a:ln>
                  <a:noFill/>
                </a:ln>
                <a:solidFill>
                  <a:schemeClr val="bg1"/>
                </a:solidFill>
                <a:effectLst/>
                <a:uLnTx/>
                <a:uFillTx/>
                <a:latin typeface="Verdana"/>
                <a:ea typeface="+mj-ea"/>
                <a:cs typeface="Verdana"/>
              </a:rPr>
              <a:t>Titel der Präsentation </a:t>
            </a:r>
            <a:br>
              <a:rPr kumimoji="0" lang="en-US" sz="5400" b="0" i="0" u="none" strike="noStrike" kern="1200" cap="none" spc="-200" normalizeH="0" baseline="0" noProof="0" dirty="0" smtClean="0">
                <a:ln>
                  <a:noFill/>
                </a:ln>
                <a:solidFill>
                  <a:schemeClr val="bg1"/>
                </a:solidFill>
                <a:effectLst/>
                <a:uLnTx/>
                <a:uFillTx/>
                <a:latin typeface="Verdana"/>
                <a:ea typeface="+mj-ea"/>
                <a:cs typeface="Verdana"/>
              </a:rPr>
            </a:br>
            <a:r>
              <a:rPr kumimoji="0" lang="en-US" sz="5400" b="0" i="0" u="none" strike="noStrike" kern="1200" cap="none" spc="-200" normalizeH="0" baseline="0" noProof="0" dirty="0" smtClean="0">
                <a:ln>
                  <a:noFill/>
                </a:ln>
                <a:solidFill>
                  <a:schemeClr val="bg1"/>
                </a:solidFill>
                <a:effectLst/>
                <a:uLnTx/>
                <a:uFillTx/>
                <a:latin typeface="Verdana"/>
                <a:ea typeface="+mj-ea"/>
                <a:cs typeface="Verdana"/>
              </a:rPr>
              <a:t>und Thema</a:t>
            </a:r>
            <a:endParaRPr kumimoji="0" lang="en-US" sz="5400" b="0" i="0" u="none" strike="noStrike" kern="1200" cap="none" spc="-200" normalizeH="0" baseline="0" noProof="0" dirty="0">
              <a:ln>
                <a:noFill/>
              </a:ln>
              <a:solidFill>
                <a:schemeClr val="bg1"/>
              </a:solidFill>
              <a:effectLst/>
              <a:uLnTx/>
              <a:uFillTx/>
              <a:latin typeface="Verdana"/>
              <a:ea typeface="+mj-ea"/>
              <a:cs typeface="Verdana"/>
            </a:endParaRPr>
          </a:p>
        </p:txBody>
      </p:sp>
    </p:spTree>
    <p:extLst>
      <p:ext uri="{BB962C8B-B14F-4D97-AF65-F5344CB8AC3E}">
        <p14:creationId xmlns:p14="http://schemas.microsoft.com/office/powerpoint/2010/main" val="3753376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8" name="Subtitle 2"/>
          <p:cNvSpPr txBox="1">
            <a:spLocks/>
          </p:cNvSpPr>
          <p:nvPr userDrawn="1"/>
        </p:nvSpPr>
        <p:spPr>
          <a:xfrm>
            <a:off x="539347" y="4246950"/>
            <a:ext cx="8112126" cy="384175"/>
          </a:xfrm>
          <a:prstGeom prst="rect">
            <a:avLst/>
          </a:prstGeom>
        </p:spPr>
        <p:txBody>
          <a:bodyPr vert="horz" lIns="0" tIns="0" rIns="0" bIns="0" rtlCol="0">
            <a:no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defTabSz="914400">
              <a:lnSpc>
                <a:spcPct val="95000"/>
              </a:lnSpc>
              <a:spcBef>
                <a:spcPts val="1440"/>
              </a:spcBef>
              <a:buClr>
                <a:srgbClr val="92D050"/>
              </a:buClr>
              <a:buSzPct val="90000"/>
              <a:buFont typeface="Arial" pitchFamily="34" charset="0"/>
              <a:buNone/>
              <a:defRPr/>
            </a:pPr>
            <a:r>
              <a:rPr sz="2400" smtClean="0">
                <a:solidFill>
                  <a:srgbClr val="595A59"/>
                </a:solidFill>
                <a:latin typeface="Verdana"/>
                <a:cs typeface="Verdana"/>
              </a:rPr>
              <a:t>Präsenter oder Unterzeile</a:t>
            </a:r>
            <a:endParaRPr sz="2400">
              <a:solidFill>
                <a:srgbClr val="595A59"/>
              </a:solidFill>
              <a:latin typeface="Verdana"/>
              <a:cs typeface="Verdana"/>
            </a:endParaRPr>
          </a:p>
        </p:txBody>
      </p:sp>
      <p:sp>
        <p:nvSpPr>
          <p:cNvPr id="9" name="Title 1"/>
          <p:cNvSpPr txBox="1">
            <a:spLocks/>
          </p:cNvSpPr>
          <p:nvPr userDrawn="1"/>
        </p:nvSpPr>
        <p:spPr>
          <a:xfrm>
            <a:off x="539347" y="1006074"/>
            <a:ext cx="8112125" cy="29072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pPr>
              <a:defRPr/>
            </a:pPr>
            <a:r>
              <a:rPr sz="5400" smtClean="0">
                <a:solidFill>
                  <a:srgbClr val="3C3D3C"/>
                </a:solidFill>
                <a:latin typeface="Verdana"/>
                <a:cs typeface="Verdana"/>
              </a:rPr>
              <a:t>Titel der Präsentation </a:t>
            </a:r>
            <a:br>
              <a:rPr sz="5400" smtClean="0">
                <a:solidFill>
                  <a:srgbClr val="3C3D3C"/>
                </a:solidFill>
                <a:latin typeface="Verdana"/>
                <a:cs typeface="Verdana"/>
              </a:rPr>
            </a:br>
            <a:r>
              <a:rPr sz="5400" smtClean="0">
                <a:solidFill>
                  <a:srgbClr val="3C3D3C"/>
                </a:solidFill>
                <a:latin typeface="Verdana"/>
                <a:cs typeface="Verdana"/>
              </a:rPr>
              <a:t>und Thema</a:t>
            </a:r>
            <a:endParaRPr sz="5400">
              <a:solidFill>
                <a:srgbClr val="3C3D3C"/>
              </a:solidFill>
              <a:latin typeface="Verdana"/>
              <a:cs typeface="Verdana"/>
            </a:endParaRPr>
          </a:p>
        </p:txBody>
      </p:sp>
    </p:spTree>
    <p:extLst>
      <p:ext uri="{BB962C8B-B14F-4D97-AF65-F5344CB8AC3E}">
        <p14:creationId xmlns:p14="http://schemas.microsoft.com/office/powerpoint/2010/main" val="3017686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8" name="Subtitle 2"/>
          <p:cNvSpPr txBox="1">
            <a:spLocks/>
          </p:cNvSpPr>
          <p:nvPr userDrawn="1"/>
        </p:nvSpPr>
        <p:spPr>
          <a:xfrm>
            <a:off x="539347" y="4246950"/>
            <a:ext cx="8112126" cy="384175"/>
          </a:xfrm>
          <a:prstGeom prst="rect">
            <a:avLst/>
          </a:prstGeom>
        </p:spPr>
        <p:txBody>
          <a:bodyPr vert="horz" lIns="0" tIns="0" rIns="0" bIns="0" rtlCol="0">
            <a:no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defTabSz="914400">
              <a:lnSpc>
                <a:spcPct val="95000"/>
              </a:lnSpc>
              <a:spcBef>
                <a:spcPts val="1440"/>
              </a:spcBef>
              <a:buClr>
                <a:srgbClr val="92D050"/>
              </a:buClr>
              <a:buSzPct val="90000"/>
              <a:buFont typeface="Arial" pitchFamily="34" charset="0"/>
              <a:buNone/>
              <a:defRPr/>
            </a:pPr>
            <a:r>
              <a:rPr sz="2400" smtClean="0">
                <a:solidFill>
                  <a:srgbClr val="FFFFFF"/>
                </a:solidFill>
                <a:latin typeface="Verdana"/>
                <a:cs typeface="Verdana"/>
              </a:rPr>
              <a:t>Präsenter oder Unterzeile</a:t>
            </a:r>
            <a:endParaRPr sz="2400">
              <a:solidFill>
                <a:srgbClr val="FFFFFF"/>
              </a:solidFill>
              <a:latin typeface="Verdana"/>
              <a:cs typeface="Verdana"/>
            </a:endParaRPr>
          </a:p>
        </p:txBody>
      </p:sp>
      <p:sp>
        <p:nvSpPr>
          <p:cNvPr id="9" name="Title 1"/>
          <p:cNvSpPr txBox="1">
            <a:spLocks/>
          </p:cNvSpPr>
          <p:nvPr userDrawn="1"/>
        </p:nvSpPr>
        <p:spPr>
          <a:xfrm>
            <a:off x="539347" y="1006074"/>
            <a:ext cx="8112125" cy="29072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pPr>
              <a:defRPr/>
            </a:pPr>
            <a:r>
              <a:rPr sz="5400" smtClean="0">
                <a:solidFill>
                  <a:srgbClr val="3C3D3C"/>
                </a:solidFill>
                <a:latin typeface="Verdana"/>
                <a:cs typeface="Verdana"/>
              </a:rPr>
              <a:t>Titel der Präsentation </a:t>
            </a:r>
            <a:br>
              <a:rPr sz="5400" smtClean="0">
                <a:solidFill>
                  <a:srgbClr val="3C3D3C"/>
                </a:solidFill>
                <a:latin typeface="Verdana"/>
                <a:cs typeface="Verdana"/>
              </a:rPr>
            </a:br>
            <a:r>
              <a:rPr sz="5400" smtClean="0">
                <a:solidFill>
                  <a:srgbClr val="3C3D3C"/>
                </a:solidFill>
                <a:latin typeface="Verdana"/>
                <a:cs typeface="Verdana"/>
              </a:rPr>
              <a:t>und Thema</a:t>
            </a:r>
            <a:endParaRPr sz="5400">
              <a:solidFill>
                <a:srgbClr val="3C3D3C"/>
              </a:solidFill>
              <a:latin typeface="Verdana"/>
              <a:cs typeface="Verdana"/>
            </a:endParaRPr>
          </a:p>
        </p:txBody>
      </p:sp>
    </p:spTree>
    <p:extLst>
      <p:ext uri="{BB962C8B-B14F-4D97-AF65-F5344CB8AC3E}">
        <p14:creationId xmlns:p14="http://schemas.microsoft.com/office/powerpoint/2010/main" val="3523921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3" name="Titel 1"/>
          <p:cNvSpPr txBox="1">
            <a:spLocks/>
          </p:cNvSpPr>
          <p:nvPr userDrawn="1"/>
        </p:nvSpPr>
        <p:spPr>
          <a:xfrm>
            <a:off x="637200" y="698500"/>
            <a:ext cx="8229600" cy="546100"/>
          </a:xfrm>
          <a:prstGeom prst="rect">
            <a:avLst/>
          </a:prstGeom>
        </p:spPr>
        <p:txBody>
          <a:bodyPr vert="horz" lIns="0" tIns="0" rIns="0" bIns="0" rtlCol="0" anchor="t" anchorCtr="0">
            <a:normAutofit/>
          </a:bodyPr>
          <a:lstStyle/>
          <a:p>
            <a:pPr>
              <a:spcBef>
                <a:spcPct val="0"/>
              </a:spcBef>
              <a:defRPr/>
            </a:pPr>
            <a:endParaRPr lang="de-DE" sz="2400" b="1" dirty="0">
              <a:solidFill>
                <a:srgbClr val="595A59"/>
              </a:solidFill>
              <a:latin typeface="Verdana"/>
              <a:cs typeface="Verdana"/>
            </a:endParaRPr>
          </a:p>
        </p:txBody>
      </p:sp>
    </p:spTree>
    <p:extLst>
      <p:ext uri="{BB962C8B-B14F-4D97-AF65-F5344CB8AC3E}">
        <p14:creationId xmlns:p14="http://schemas.microsoft.com/office/powerpoint/2010/main" val="1708191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2235200"/>
            <a:ext cx="4038600" cy="3890963"/>
          </a:xfrm>
        </p:spPr>
        <p:txBody>
          <a:bodyPr/>
          <a:lstStyle>
            <a:lvl1pPr marL="179388" indent="-179388">
              <a:buClr>
                <a:schemeClr val="accent3"/>
              </a:buClr>
              <a:buFont typeface="Wingdings" charset="2"/>
              <a:buChar char="§"/>
              <a:defRPr sz="2000"/>
            </a:lvl1pPr>
            <a:lvl2pPr marL="536575" indent="-273050">
              <a:buClr>
                <a:schemeClr val="accent3"/>
              </a:buClr>
              <a:defRPr sz="1800"/>
            </a:lvl2pPr>
            <a:lvl3pPr marL="809625" indent="-179388">
              <a:defRPr sz="1600"/>
            </a:lvl3pPr>
            <a:lvl4pPr>
              <a:defRPr sz="1600"/>
            </a:lvl4pPr>
            <a:lvl5pPr>
              <a:defRPr sz="16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2235200"/>
            <a:ext cx="4038600" cy="3890963"/>
          </a:xfrm>
        </p:spPr>
        <p:txBody>
          <a:bodyPr/>
          <a:lstStyle>
            <a:lvl1pPr marL="179388" indent="-179388">
              <a:buClr>
                <a:schemeClr val="accent3"/>
              </a:buClr>
              <a:buFont typeface="Wingdings" charset="2"/>
              <a:buChar char="§"/>
              <a:defRPr sz="2000"/>
            </a:lvl1pPr>
            <a:lvl2pPr marL="536575" indent="-273050">
              <a:defRPr sz="1800"/>
            </a:lvl2pPr>
            <a:lvl3pPr marL="809625" indent="-179388">
              <a:defRPr sz="1600"/>
            </a:lvl3pPr>
            <a:lvl4pPr>
              <a:defRPr sz="1600"/>
            </a:lvl4pPr>
            <a:lvl5pPr>
              <a:defRPr sz="16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itel 1"/>
          <p:cNvSpPr>
            <a:spLocks noGrp="1"/>
          </p:cNvSpPr>
          <p:nvPr>
            <p:ph type="title"/>
          </p:nvPr>
        </p:nvSpPr>
        <p:spPr>
          <a:xfrm>
            <a:off x="457200" y="1092200"/>
            <a:ext cx="8229600" cy="1143000"/>
          </a:xfrm>
        </p:spPr>
        <p:txBody>
          <a:bodyPr lIns="0" tIns="0" rIns="0" bIns="0" anchor="t" anchorCtr="0"/>
          <a:lstStyle/>
          <a:p>
            <a:r>
              <a:rPr lang="de-DE" smtClean="0"/>
              <a:t>Mastertitelformat bearbeiten</a:t>
            </a:r>
            <a:endParaRPr lang="de-DE"/>
          </a:p>
        </p:txBody>
      </p:sp>
    </p:spTree>
    <p:extLst>
      <p:ext uri="{BB962C8B-B14F-4D97-AF65-F5344CB8AC3E}">
        <p14:creationId xmlns:p14="http://schemas.microsoft.com/office/powerpoint/2010/main" val="3169668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solidFill>
                  <a:srgbClr val="595A59"/>
                </a:solidFill>
                <a:latin typeface="Verdana"/>
              </a:rPr>
              <a:pPr/>
              <a:t>31.08.15</a:t>
            </a:fld>
            <a:endParaRPr lang="de-DE" dirty="0">
              <a:solidFill>
                <a:srgbClr val="595A59"/>
              </a:solidFill>
              <a:latin typeface="Verdana"/>
            </a:endParaRPr>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dirty="0">
              <a:solidFill>
                <a:srgbClr val="595A59"/>
              </a:solidFill>
              <a:latin typeface="Verdana"/>
            </a:endParaRPr>
          </a:p>
        </p:txBody>
      </p:sp>
      <p:sp>
        <p:nvSpPr>
          <p:cNvPr id="9" name="Foliennummernplatzhalter 8"/>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solidFill>
                  <a:srgbClr val="595A59"/>
                </a:solidFill>
                <a:latin typeface="Verdana"/>
              </a:rPr>
              <a:pPr/>
              <a:t>‹Nr.›</a:t>
            </a:fld>
            <a:endParaRPr lang="de-DE" dirty="0">
              <a:solidFill>
                <a:srgbClr val="595A59"/>
              </a:solidFill>
              <a:latin typeface="Verdana"/>
            </a:endParaRPr>
          </a:p>
        </p:txBody>
      </p:sp>
    </p:spTree>
    <p:extLst>
      <p:ext uri="{BB962C8B-B14F-4D97-AF65-F5344CB8AC3E}">
        <p14:creationId xmlns:p14="http://schemas.microsoft.com/office/powerpoint/2010/main" val="1786701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solidFill>
                  <a:srgbClr val="595A59"/>
                </a:solidFill>
                <a:latin typeface="Verdana"/>
              </a:rPr>
              <a:pPr/>
              <a:t>31.08.15</a:t>
            </a:fld>
            <a:endParaRPr lang="de-DE" dirty="0">
              <a:solidFill>
                <a:srgbClr val="595A59"/>
              </a:solidFill>
              <a:latin typeface="Verdana"/>
            </a:endParaRPr>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dirty="0">
              <a:solidFill>
                <a:srgbClr val="595A59"/>
              </a:solidFill>
              <a:latin typeface="Verdana"/>
            </a:endParaRPr>
          </a:p>
        </p:txBody>
      </p:sp>
      <p:sp>
        <p:nvSpPr>
          <p:cNvPr id="5" name="Foliennummernplatzhalter 4"/>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solidFill>
                  <a:srgbClr val="595A59"/>
                </a:solidFill>
                <a:latin typeface="Verdana"/>
              </a:rPr>
              <a:pPr/>
              <a:t>‹Nr.›</a:t>
            </a:fld>
            <a:endParaRPr lang="de-DE" dirty="0">
              <a:solidFill>
                <a:srgbClr val="595A59"/>
              </a:solidFill>
              <a:latin typeface="Verdana"/>
            </a:endParaRPr>
          </a:p>
        </p:txBody>
      </p:sp>
    </p:spTree>
    <p:extLst>
      <p:ext uri="{BB962C8B-B14F-4D97-AF65-F5344CB8AC3E}">
        <p14:creationId xmlns:p14="http://schemas.microsoft.com/office/powerpoint/2010/main" val="3062362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solidFill>
                  <a:srgbClr val="595A59"/>
                </a:solidFill>
                <a:latin typeface="Verdana"/>
              </a:rPr>
              <a:pPr/>
              <a:t>31.08.15</a:t>
            </a:fld>
            <a:endParaRPr lang="de-DE" dirty="0">
              <a:solidFill>
                <a:srgbClr val="595A59"/>
              </a:solidFill>
              <a:latin typeface="Verdana"/>
            </a:endParaRPr>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dirty="0">
              <a:solidFill>
                <a:srgbClr val="595A59"/>
              </a:solidFill>
              <a:latin typeface="Verdana"/>
            </a:endParaRPr>
          </a:p>
        </p:txBody>
      </p:sp>
      <p:sp>
        <p:nvSpPr>
          <p:cNvPr id="4" name="Foliennummernplatzhalter 3"/>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solidFill>
                  <a:srgbClr val="595A59"/>
                </a:solidFill>
                <a:latin typeface="Verdana"/>
              </a:rPr>
              <a:pPr/>
              <a:t>‹Nr.›</a:t>
            </a:fld>
            <a:endParaRPr lang="de-DE" dirty="0">
              <a:solidFill>
                <a:srgbClr val="595A59"/>
              </a:solidFill>
              <a:latin typeface="Verdana"/>
            </a:endParaRPr>
          </a:p>
        </p:txBody>
      </p:sp>
    </p:spTree>
    <p:extLst>
      <p:ext uri="{BB962C8B-B14F-4D97-AF65-F5344CB8AC3E}">
        <p14:creationId xmlns:p14="http://schemas.microsoft.com/office/powerpoint/2010/main" val="2450467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dirty="0"/>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solidFill>
                  <a:srgbClr val="595A59"/>
                </a:solidFill>
                <a:latin typeface="Verdana"/>
              </a:rPr>
              <a:pPr/>
              <a:t>31.08.15</a:t>
            </a:fld>
            <a:endParaRPr lang="de-DE" dirty="0">
              <a:solidFill>
                <a:srgbClr val="595A59"/>
              </a:solidFill>
              <a:latin typeface="Verdana"/>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solidFill>
                <a:srgbClr val="595A59"/>
              </a:solidFill>
              <a:latin typeface="Verdana"/>
            </a:endParaRPr>
          </a:p>
        </p:txBody>
      </p:sp>
      <p:sp>
        <p:nvSpPr>
          <p:cNvPr id="7" name="Foliennummernplatzhalter 6"/>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solidFill>
                  <a:srgbClr val="595A59"/>
                </a:solidFill>
                <a:latin typeface="Verdana"/>
              </a:rPr>
              <a:pPr/>
              <a:t>‹Nr.›</a:t>
            </a:fld>
            <a:endParaRPr lang="de-DE" dirty="0">
              <a:solidFill>
                <a:srgbClr val="595A59"/>
              </a:solidFill>
              <a:latin typeface="Verdana"/>
            </a:endParaRPr>
          </a:p>
        </p:txBody>
      </p:sp>
    </p:spTree>
    <p:extLst>
      <p:ext uri="{BB962C8B-B14F-4D97-AF65-F5344CB8AC3E}">
        <p14:creationId xmlns:p14="http://schemas.microsoft.com/office/powerpoint/2010/main" val="2428208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smtClean="0"/>
              <a:t>Bild auf Platzhalter ziehen oder durch Klicken auf Symbol hinzufügen</a:t>
            </a:r>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solidFill>
                  <a:srgbClr val="595A59"/>
                </a:solidFill>
                <a:latin typeface="Verdana"/>
              </a:rPr>
              <a:pPr/>
              <a:t>31.08.15</a:t>
            </a:fld>
            <a:endParaRPr lang="de-DE" dirty="0">
              <a:solidFill>
                <a:srgbClr val="595A59"/>
              </a:solidFill>
              <a:latin typeface="Verdana"/>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solidFill>
                <a:srgbClr val="595A59"/>
              </a:solidFill>
              <a:latin typeface="Verdana"/>
            </a:endParaRPr>
          </a:p>
        </p:txBody>
      </p:sp>
      <p:sp>
        <p:nvSpPr>
          <p:cNvPr id="7" name="Foliennummernplatzhalter 6"/>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solidFill>
                  <a:srgbClr val="595A59"/>
                </a:solidFill>
                <a:latin typeface="Verdana"/>
              </a:rPr>
              <a:pPr/>
              <a:t>‹Nr.›</a:t>
            </a:fld>
            <a:endParaRPr lang="de-DE" dirty="0">
              <a:solidFill>
                <a:srgbClr val="595A59"/>
              </a:solidFill>
              <a:latin typeface="Verdana"/>
            </a:endParaRPr>
          </a:p>
        </p:txBody>
      </p:sp>
    </p:spTree>
    <p:extLst>
      <p:ext uri="{BB962C8B-B14F-4D97-AF65-F5344CB8AC3E}">
        <p14:creationId xmlns:p14="http://schemas.microsoft.com/office/powerpoint/2010/main" val="683749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solidFill>
                  <a:srgbClr val="595A59"/>
                </a:solidFill>
                <a:latin typeface="Verdana"/>
              </a:rPr>
              <a:pPr/>
              <a:t>31.08.15</a:t>
            </a:fld>
            <a:endParaRPr lang="de-DE" dirty="0">
              <a:solidFill>
                <a:srgbClr val="595A59"/>
              </a:solidFill>
              <a:latin typeface="Verdana"/>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solidFill>
                <a:srgbClr val="595A59"/>
              </a:solidFill>
              <a:latin typeface="Verdana"/>
            </a:endParaRPr>
          </a:p>
        </p:txBody>
      </p:sp>
      <p:sp>
        <p:nvSpPr>
          <p:cNvPr id="6" name="Foliennummernplatzhalter 5"/>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solidFill>
                  <a:srgbClr val="595A59"/>
                </a:solidFill>
                <a:latin typeface="Verdana"/>
              </a:rPr>
              <a:pPr/>
              <a:t>‹Nr.›</a:t>
            </a:fld>
            <a:endParaRPr lang="de-DE" dirty="0">
              <a:solidFill>
                <a:srgbClr val="595A59"/>
              </a:solidFill>
              <a:latin typeface="Verdana"/>
            </a:endParaRPr>
          </a:p>
        </p:txBody>
      </p:sp>
    </p:spTree>
    <p:extLst>
      <p:ext uri="{BB962C8B-B14F-4D97-AF65-F5344CB8AC3E}">
        <p14:creationId xmlns:p14="http://schemas.microsoft.com/office/powerpoint/2010/main" val="3698915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8" name="Subtitle 2"/>
          <p:cNvSpPr txBox="1">
            <a:spLocks/>
          </p:cNvSpPr>
          <p:nvPr userDrawn="1"/>
        </p:nvSpPr>
        <p:spPr>
          <a:xfrm>
            <a:off x="539347" y="4246950"/>
            <a:ext cx="8112126" cy="384175"/>
          </a:xfrm>
          <a:prstGeom prst="rect">
            <a:avLst/>
          </a:prstGeom>
        </p:spPr>
        <p:txBody>
          <a:bodyPr vert="horz" lIns="0" tIns="0" rIns="0" bIns="0" rtlCol="0">
            <a:no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95000"/>
              </a:lnSpc>
              <a:spcBef>
                <a:spcPts val="1440"/>
              </a:spcBef>
              <a:spcAft>
                <a:spcPts val="0"/>
              </a:spcAft>
              <a:buClr>
                <a:srgbClr val="92D050"/>
              </a:buClr>
              <a:buSzPct val="90000"/>
              <a:buFont typeface="Arial" pitchFamily="34" charset="0"/>
              <a:buNone/>
              <a:tabLst/>
              <a:defRPr/>
            </a:pPr>
            <a:r>
              <a:rPr kumimoji="0" lang="en-US" sz="2400" b="0" i="0" u="none" strike="noStrike" kern="1200" cap="none" spc="0" normalizeH="0" baseline="0" noProof="0" dirty="0" smtClean="0">
                <a:ln>
                  <a:noFill/>
                </a:ln>
                <a:solidFill>
                  <a:schemeClr val="accent2"/>
                </a:solidFill>
                <a:effectLst/>
                <a:uLnTx/>
                <a:uFillTx/>
                <a:latin typeface="Verdana"/>
                <a:ea typeface="+mn-ea"/>
                <a:cs typeface="Verdana"/>
              </a:rPr>
              <a:t>Präsenter oder Unterzeile</a:t>
            </a:r>
            <a:endParaRPr kumimoji="0" lang="en-US" sz="2400" b="0" i="0" u="none" strike="noStrike" kern="1200" cap="none" spc="0" normalizeH="0" baseline="0" noProof="0" dirty="0">
              <a:ln>
                <a:noFill/>
              </a:ln>
              <a:solidFill>
                <a:schemeClr val="accent2"/>
              </a:solidFill>
              <a:effectLst/>
              <a:uLnTx/>
              <a:uFillTx/>
              <a:latin typeface="Verdana"/>
              <a:ea typeface="+mn-ea"/>
              <a:cs typeface="Verdana"/>
            </a:endParaRPr>
          </a:p>
        </p:txBody>
      </p:sp>
      <p:sp>
        <p:nvSpPr>
          <p:cNvPr id="9" name="Title 1"/>
          <p:cNvSpPr txBox="1">
            <a:spLocks/>
          </p:cNvSpPr>
          <p:nvPr userDrawn="1"/>
        </p:nvSpPr>
        <p:spPr>
          <a:xfrm>
            <a:off x="539347" y="1006074"/>
            <a:ext cx="8112125" cy="29072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200" normalizeH="0" baseline="0" noProof="0" dirty="0" smtClean="0">
                <a:ln>
                  <a:noFill/>
                </a:ln>
                <a:solidFill>
                  <a:schemeClr val="accent1"/>
                </a:solidFill>
                <a:effectLst/>
                <a:uLnTx/>
                <a:uFillTx/>
                <a:latin typeface="Verdana"/>
                <a:ea typeface="+mj-ea"/>
                <a:cs typeface="Verdana"/>
              </a:rPr>
              <a:t>Titel der Präsentation </a:t>
            </a:r>
            <a:br>
              <a:rPr kumimoji="0" lang="en-US" sz="5400" b="0" i="0" u="none" strike="noStrike" kern="1200" cap="none" spc="-200" normalizeH="0" baseline="0" noProof="0" dirty="0" smtClean="0">
                <a:ln>
                  <a:noFill/>
                </a:ln>
                <a:solidFill>
                  <a:schemeClr val="accent1"/>
                </a:solidFill>
                <a:effectLst/>
                <a:uLnTx/>
                <a:uFillTx/>
                <a:latin typeface="Verdana"/>
                <a:ea typeface="+mj-ea"/>
                <a:cs typeface="Verdana"/>
              </a:rPr>
            </a:br>
            <a:r>
              <a:rPr kumimoji="0" lang="en-US" sz="5400" b="0" i="0" u="none" strike="noStrike" kern="1200" cap="none" spc="-200" normalizeH="0" baseline="0" noProof="0" dirty="0" smtClean="0">
                <a:ln>
                  <a:noFill/>
                </a:ln>
                <a:solidFill>
                  <a:schemeClr val="accent1"/>
                </a:solidFill>
                <a:effectLst/>
                <a:uLnTx/>
                <a:uFillTx/>
                <a:latin typeface="Verdana"/>
                <a:ea typeface="+mj-ea"/>
                <a:cs typeface="Verdana"/>
              </a:rPr>
              <a:t>und Thema</a:t>
            </a:r>
            <a:endParaRPr kumimoji="0" lang="en-US" sz="5400" b="0" i="0" u="none" strike="noStrike" kern="1200" cap="none" spc="-200" normalizeH="0" baseline="0" noProof="0" dirty="0">
              <a:ln>
                <a:noFill/>
              </a:ln>
              <a:solidFill>
                <a:schemeClr val="accent1"/>
              </a:solidFill>
              <a:effectLst/>
              <a:uLnTx/>
              <a:uFillTx/>
              <a:latin typeface="Verdana"/>
              <a:ea typeface="+mj-ea"/>
              <a:cs typeface="Verdana"/>
            </a:endParaRPr>
          </a:p>
        </p:txBody>
      </p:sp>
    </p:spTree>
    <p:extLst>
      <p:ext uri="{BB962C8B-B14F-4D97-AF65-F5344CB8AC3E}">
        <p14:creationId xmlns:p14="http://schemas.microsoft.com/office/powerpoint/2010/main" val="3753376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solidFill>
                  <a:srgbClr val="595A59"/>
                </a:solidFill>
                <a:latin typeface="Verdana"/>
              </a:rPr>
              <a:pPr/>
              <a:t>31.08.15</a:t>
            </a:fld>
            <a:endParaRPr lang="de-DE" dirty="0">
              <a:solidFill>
                <a:srgbClr val="595A59"/>
              </a:solidFill>
              <a:latin typeface="Verdana"/>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solidFill>
                <a:srgbClr val="595A59"/>
              </a:solidFill>
              <a:latin typeface="Verdana"/>
            </a:endParaRPr>
          </a:p>
        </p:txBody>
      </p:sp>
      <p:sp>
        <p:nvSpPr>
          <p:cNvPr id="6" name="Foliennummernplatzhalter 5"/>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solidFill>
                  <a:srgbClr val="595A59"/>
                </a:solidFill>
                <a:latin typeface="Verdana"/>
              </a:rPr>
              <a:pPr/>
              <a:t>‹Nr.›</a:t>
            </a:fld>
            <a:endParaRPr lang="de-DE" dirty="0">
              <a:solidFill>
                <a:srgbClr val="595A59"/>
              </a:solidFill>
              <a:latin typeface="Verdana"/>
            </a:endParaRPr>
          </a:p>
        </p:txBody>
      </p:sp>
    </p:spTree>
    <p:extLst>
      <p:ext uri="{BB962C8B-B14F-4D97-AF65-F5344CB8AC3E}">
        <p14:creationId xmlns:p14="http://schemas.microsoft.com/office/powerpoint/2010/main" val="1226177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solidFill>
                  <a:srgbClr val="595A59"/>
                </a:solidFill>
                <a:latin typeface="Verdana"/>
              </a:rPr>
              <a:pPr/>
              <a:t>31.08.15</a:t>
            </a:fld>
            <a:endParaRPr lang="de-DE">
              <a:solidFill>
                <a:srgbClr val="595A59"/>
              </a:solidFill>
              <a:latin typeface="Verdana"/>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solidFill>
                <a:srgbClr val="595A59"/>
              </a:solidFill>
              <a:latin typeface="Verdana"/>
            </a:endParaRPr>
          </a:p>
        </p:txBody>
      </p:sp>
      <p:sp>
        <p:nvSpPr>
          <p:cNvPr id="6" name="Foliennummernplatzhalter 5"/>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solidFill>
                  <a:srgbClr val="595A59"/>
                </a:solidFill>
                <a:latin typeface="Verdana"/>
              </a:rPr>
              <a:pPr/>
              <a:t>‹Nr.›</a:t>
            </a:fld>
            <a:endParaRPr lang="de-DE">
              <a:solidFill>
                <a:srgbClr val="595A59"/>
              </a:solidFill>
              <a:latin typeface="Verdana"/>
            </a:endParaRPr>
          </a:p>
        </p:txBody>
      </p:sp>
    </p:spTree>
    <p:extLst>
      <p:ext uri="{BB962C8B-B14F-4D97-AF65-F5344CB8AC3E}">
        <p14:creationId xmlns:p14="http://schemas.microsoft.com/office/powerpoint/2010/main" val="306057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8" name="Subtitle 2"/>
          <p:cNvSpPr txBox="1">
            <a:spLocks/>
          </p:cNvSpPr>
          <p:nvPr userDrawn="1"/>
        </p:nvSpPr>
        <p:spPr>
          <a:xfrm>
            <a:off x="539347" y="4246950"/>
            <a:ext cx="8112126" cy="384175"/>
          </a:xfrm>
          <a:prstGeom prst="rect">
            <a:avLst/>
          </a:prstGeom>
        </p:spPr>
        <p:txBody>
          <a:bodyPr vert="horz" lIns="0" tIns="0" rIns="0" bIns="0" rtlCol="0">
            <a:no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95000"/>
              </a:lnSpc>
              <a:spcBef>
                <a:spcPts val="1440"/>
              </a:spcBef>
              <a:spcAft>
                <a:spcPts val="0"/>
              </a:spcAft>
              <a:buClr>
                <a:srgbClr val="92D050"/>
              </a:buClr>
              <a:buSzPct val="90000"/>
              <a:buFont typeface="Arial" pitchFamily="34" charset="0"/>
              <a:buNone/>
              <a:tabLst/>
              <a:defRPr/>
            </a:pPr>
            <a:r>
              <a:rPr kumimoji="0" lang="en-US" sz="2400" b="0" i="0" u="none" strike="noStrike" kern="1200" cap="none" spc="0" normalizeH="0" baseline="0" noProof="0" dirty="0" smtClean="0">
                <a:ln>
                  <a:noFill/>
                </a:ln>
                <a:solidFill>
                  <a:schemeClr val="bg1"/>
                </a:solidFill>
                <a:effectLst/>
                <a:uLnTx/>
                <a:uFillTx/>
                <a:latin typeface="Verdana"/>
                <a:ea typeface="+mn-ea"/>
                <a:cs typeface="Verdana"/>
              </a:rPr>
              <a:t>Präsenter oder Unterzeile</a:t>
            </a:r>
            <a:endParaRPr kumimoji="0" lang="en-US" sz="2400" b="0" i="0" u="none" strike="noStrike" kern="1200" cap="none" spc="0" normalizeH="0" baseline="0" noProof="0" dirty="0">
              <a:ln>
                <a:noFill/>
              </a:ln>
              <a:solidFill>
                <a:schemeClr val="bg1"/>
              </a:solidFill>
              <a:effectLst/>
              <a:uLnTx/>
              <a:uFillTx/>
              <a:latin typeface="Verdana"/>
              <a:ea typeface="+mn-ea"/>
              <a:cs typeface="Verdana"/>
            </a:endParaRPr>
          </a:p>
        </p:txBody>
      </p:sp>
      <p:sp>
        <p:nvSpPr>
          <p:cNvPr id="9" name="Title 1"/>
          <p:cNvSpPr txBox="1">
            <a:spLocks/>
          </p:cNvSpPr>
          <p:nvPr userDrawn="1"/>
        </p:nvSpPr>
        <p:spPr>
          <a:xfrm>
            <a:off x="539347" y="1006074"/>
            <a:ext cx="8112125" cy="29072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200" normalizeH="0" baseline="0" noProof="0" dirty="0" smtClean="0">
                <a:ln>
                  <a:noFill/>
                </a:ln>
                <a:solidFill>
                  <a:schemeClr val="accent1"/>
                </a:solidFill>
                <a:effectLst/>
                <a:uLnTx/>
                <a:uFillTx/>
                <a:latin typeface="Verdana"/>
                <a:ea typeface="+mj-ea"/>
                <a:cs typeface="Verdana"/>
              </a:rPr>
              <a:t>Titel der Präsentation </a:t>
            </a:r>
            <a:br>
              <a:rPr kumimoji="0" lang="en-US" sz="5400" b="0" i="0" u="none" strike="noStrike" kern="1200" cap="none" spc="-200" normalizeH="0" baseline="0" noProof="0" dirty="0" smtClean="0">
                <a:ln>
                  <a:noFill/>
                </a:ln>
                <a:solidFill>
                  <a:schemeClr val="accent1"/>
                </a:solidFill>
                <a:effectLst/>
                <a:uLnTx/>
                <a:uFillTx/>
                <a:latin typeface="Verdana"/>
                <a:ea typeface="+mj-ea"/>
                <a:cs typeface="Verdana"/>
              </a:rPr>
            </a:br>
            <a:r>
              <a:rPr kumimoji="0" lang="en-US" sz="5400" b="0" i="0" u="none" strike="noStrike" kern="1200" cap="none" spc="-200" normalizeH="0" baseline="0" noProof="0" dirty="0" smtClean="0">
                <a:ln>
                  <a:noFill/>
                </a:ln>
                <a:solidFill>
                  <a:schemeClr val="accent1"/>
                </a:solidFill>
                <a:effectLst/>
                <a:uLnTx/>
                <a:uFillTx/>
                <a:latin typeface="Verdana"/>
                <a:ea typeface="+mj-ea"/>
                <a:cs typeface="Verdana"/>
              </a:rPr>
              <a:t>und Thema</a:t>
            </a:r>
            <a:endParaRPr kumimoji="0" lang="en-US" sz="5400" b="0" i="0" u="none" strike="noStrike" kern="1200" cap="none" spc="-200" normalizeH="0" baseline="0" noProof="0" dirty="0">
              <a:ln>
                <a:noFill/>
              </a:ln>
              <a:solidFill>
                <a:schemeClr val="accent1"/>
              </a:solidFill>
              <a:effectLst/>
              <a:uLnTx/>
              <a:uFillTx/>
              <a:latin typeface="Verdana"/>
              <a:ea typeface="+mj-ea"/>
              <a:cs typeface="Verdana"/>
            </a:endParaRPr>
          </a:p>
        </p:txBody>
      </p:sp>
    </p:spTree>
    <p:extLst>
      <p:ext uri="{BB962C8B-B14F-4D97-AF65-F5344CB8AC3E}">
        <p14:creationId xmlns:p14="http://schemas.microsoft.com/office/powerpoint/2010/main" val="375337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3" name="Titel 1"/>
          <p:cNvSpPr txBox="1">
            <a:spLocks/>
          </p:cNvSpPr>
          <p:nvPr userDrawn="1"/>
        </p:nvSpPr>
        <p:spPr>
          <a:xfrm>
            <a:off x="637200" y="698500"/>
            <a:ext cx="8229600" cy="546100"/>
          </a:xfrm>
          <a:prstGeom prst="rect">
            <a:avLst/>
          </a:prstGeom>
        </p:spPr>
        <p:txBody>
          <a:bodyPr vert="horz" lIns="0" tIns="0" rIns="0" bIns="0" rtlCol="0" anchor="t" anchorCtr="0">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spTree>
    <p:extLst>
      <p:ext uri="{BB962C8B-B14F-4D97-AF65-F5344CB8AC3E}">
        <p14:creationId xmlns:p14="http://schemas.microsoft.com/office/powerpoint/2010/main" val="292219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2235200"/>
            <a:ext cx="4038600" cy="3890963"/>
          </a:xfrm>
        </p:spPr>
        <p:txBody>
          <a:bodyPr/>
          <a:lstStyle>
            <a:lvl1pPr marL="179388" indent="-179388">
              <a:buClr>
                <a:schemeClr val="accent3"/>
              </a:buClr>
              <a:buFont typeface="Wingdings" charset="2"/>
              <a:buChar char="§"/>
              <a:defRPr sz="2000"/>
            </a:lvl1pPr>
            <a:lvl2pPr marL="536575" indent="-273050">
              <a:buClr>
                <a:schemeClr val="accent3"/>
              </a:buClr>
              <a:defRPr sz="1800"/>
            </a:lvl2pPr>
            <a:lvl3pPr marL="809625" indent="-179388">
              <a:defRPr sz="1600"/>
            </a:lvl3pPr>
            <a:lvl4pPr>
              <a:defRPr sz="1600"/>
            </a:lvl4pPr>
            <a:lvl5pPr>
              <a:defRPr sz="16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2235200"/>
            <a:ext cx="4038600" cy="3890963"/>
          </a:xfrm>
        </p:spPr>
        <p:txBody>
          <a:bodyPr/>
          <a:lstStyle>
            <a:lvl1pPr marL="179388" indent="-179388">
              <a:buClr>
                <a:schemeClr val="accent3"/>
              </a:buClr>
              <a:buFont typeface="Wingdings" charset="2"/>
              <a:buChar char="§"/>
              <a:defRPr sz="2000"/>
            </a:lvl1pPr>
            <a:lvl2pPr marL="536575" indent="-273050">
              <a:defRPr sz="1800"/>
            </a:lvl2pPr>
            <a:lvl3pPr marL="809625" indent="-179388">
              <a:defRPr sz="1600"/>
            </a:lvl3pPr>
            <a:lvl4pPr>
              <a:defRPr sz="1600"/>
            </a:lvl4pPr>
            <a:lvl5pPr>
              <a:defRPr sz="16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itel 1"/>
          <p:cNvSpPr>
            <a:spLocks noGrp="1"/>
          </p:cNvSpPr>
          <p:nvPr>
            <p:ph type="title"/>
          </p:nvPr>
        </p:nvSpPr>
        <p:spPr>
          <a:xfrm>
            <a:off x="457200" y="1092200"/>
            <a:ext cx="8229600" cy="1143000"/>
          </a:xfrm>
        </p:spPr>
        <p:txBody>
          <a:bodyPr lIns="0" tIns="0" rIns="0" bIns="0" anchor="t" anchorCtr="0"/>
          <a:lstStyle/>
          <a:p>
            <a:r>
              <a:rPr lang="de-DE" smtClean="0"/>
              <a:t>Mastertitelformat bearbeiten</a:t>
            </a:r>
            <a:endParaRPr lang="de-DE"/>
          </a:p>
        </p:txBody>
      </p:sp>
    </p:spTree>
    <p:extLst>
      <p:ext uri="{BB962C8B-B14F-4D97-AF65-F5344CB8AC3E}">
        <p14:creationId xmlns:p14="http://schemas.microsoft.com/office/powerpoint/2010/main" val="1618658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pPr/>
              <a:t>31.08.15</a:t>
            </a:fld>
            <a:endParaRPr lang="de-DE" dirty="0"/>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9" name="Foliennummernplatzhalter 8"/>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pPr/>
              <a:t>‹Nr.›</a:t>
            </a:fld>
            <a:endParaRPr lang="de-DE" dirty="0"/>
          </a:p>
        </p:txBody>
      </p:sp>
    </p:spTree>
    <p:extLst>
      <p:ext uri="{BB962C8B-B14F-4D97-AF65-F5344CB8AC3E}">
        <p14:creationId xmlns:p14="http://schemas.microsoft.com/office/powerpoint/2010/main" val="304666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pPr/>
              <a:t>31.08.15</a:t>
            </a:fld>
            <a:endParaRPr lang="de-DE" dirty="0"/>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5" name="Foliennummernplatzhalter 4"/>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pPr/>
              <a:t>‹Nr.›</a:t>
            </a:fld>
            <a:endParaRPr lang="de-DE" dirty="0"/>
          </a:p>
        </p:txBody>
      </p:sp>
    </p:spTree>
    <p:extLst>
      <p:ext uri="{BB962C8B-B14F-4D97-AF65-F5344CB8AC3E}">
        <p14:creationId xmlns:p14="http://schemas.microsoft.com/office/powerpoint/2010/main" val="312508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ACEA7A14-CBD0-CF49-8C91-364056B8249C}" type="datetimeFigureOut">
              <a:rPr lang="de-DE" smtClean="0"/>
              <a:pPr/>
              <a:t>31.08.15</a:t>
            </a:fld>
            <a:endParaRPr lang="de-DE" dirty="0"/>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4" name="Foliennummernplatzhalter 3"/>
          <p:cNvSpPr>
            <a:spLocks noGrp="1"/>
          </p:cNvSpPr>
          <p:nvPr>
            <p:ph type="sldNum" sz="quarter" idx="12"/>
          </p:nvPr>
        </p:nvSpPr>
        <p:spPr>
          <a:xfrm>
            <a:off x="6553200" y="6356350"/>
            <a:ext cx="964869" cy="365125"/>
          </a:xfrm>
          <a:prstGeom prst="rect">
            <a:avLst/>
          </a:prstGeom>
        </p:spPr>
        <p:txBody>
          <a:bodyPr/>
          <a:lstStyle/>
          <a:p>
            <a:fld id="{8B099E2A-0FB6-1349-A324-8AA1382A3388}" type="slidenum">
              <a:rPr lang="de-DE" smtClean="0"/>
              <a:pPr/>
              <a:t>‹Nr.›</a:t>
            </a:fld>
            <a:endParaRPr lang="de-DE" dirty="0"/>
          </a:p>
        </p:txBody>
      </p:sp>
    </p:spTree>
    <p:extLst>
      <p:ext uri="{BB962C8B-B14F-4D97-AF65-F5344CB8AC3E}">
        <p14:creationId xmlns:p14="http://schemas.microsoft.com/office/powerpoint/2010/main" val="95412992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theme" Target="../theme/theme2.xml"/><Relationship Id="rId16" Type="http://schemas.openxmlformats.org/officeDocument/2006/relationships/image" Target="../media/image3.png"/><Relationship Id="rId17" Type="http://schemas.openxmlformats.org/officeDocument/2006/relationships/image" Target="../media/image2.emf"/><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125" y="482600"/>
            <a:ext cx="7477506" cy="935038"/>
          </a:xfrm>
          <a:prstGeom prst="rect">
            <a:avLst/>
          </a:prstGeom>
        </p:spPr>
        <p:txBody>
          <a:bodyPr vert="horz" lIns="91440" tIns="45720" rIns="91440" bIns="45720" rtlCol="0" anchor="ctr">
            <a:normAutofit/>
          </a:bodyPr>
          <a:lstStyle/>
          <a:p>
            <a:r>
              <a:rPr lang="de-DE" dirty="0" smtClean="0"/>
              <a:t>Mastertitelformat bearbeiten</a:t>
            </a:r>
            <a:endParaRPr lang="de-DE" dirty="0"/>
          </a:p>
        </p:txBody>
      </p:sp>
      <p:sp>
        <p:nvSpPr>
          <p:cNvPr id="3" name="Textplatzhalter 2"/>
          <p:cNvSpPr>
            <a:spLocks noGrp="1"/>
          </p:cNvSpPr>
          <p:nvPr>
            <p:ph type="body" idx="1"/>
          </p:nvPr>
        </p:nvSpPr>
        <p:spPr>
          <a:xfrm>
            <a:off x="619124" y="1600200"/>
            <a:ext cx="8067675" cy="4525963"/>
          </a:xfrm>
          <a:prstGeom prst="rect">
            <a:avLst/>
          </a:prstGeom>
        </p:spPr>
        <p:txBody>
          <a:bodyPr vert="horz" lIns="91440" tIns="45720" rIns="91440" bIns="45720" rtlCol="0">
            <a:no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8" name="Bild 7"/>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096630" y="279552"/>
            <a:ext cx="845761" cy="404315"/>
          </a:xfrm>
          <a:prstGeom prst="rect">
            <a:avLst/>
          </a:prstGeom>
        </p:spPr>
      </p:pic>
      <p:sp>
        <p:nvSpPr>
          <p:cNvPr id="10" name="Rectangle 7"/>
          <p:cNvSpPr>
            <a:spLocks noChangeArrowheads="1"/>
          </p:cNvSpPr>
          <p:nvPr userDrawn="1"/>
        </p:nvSpPr>
        <p:spPr bwMode="ltGray">
          <a:xfrm>
            <a:off x="8459999" y="6580408"/>
            <a:ext cx="31974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tx1"/>
                </a:solidFill>
                <a:latin typeface="Calibri (Kopfzeilen)"/>
                <a:cs typeface="Calibri (Kopfzeilen)"/>
              </a:rPr>
              <a:pPr algn="r" defTabSz="814388">
                <a:lnSpc>
                  <a:spcPct val="100000"/>
                </a:lnSpc>
              </a:pPr>
              <a:t>‹Nr.›</a:t>
            </a:fld>
            <a:endParaRPr lang="en-US" sz="600" dirty="0">
              <a:solidFill>
                <a:schemeClr val="tx1"/>
              </a:solidFill>
              <a:latin typeface="Calibri (Kopfzeilen)"/>
              <a:cs typeface="Calibri (Kopfzeilen)"/>
            </a:endParaRPr>
          </a:p>
        </p:txBody>
      </p:sp>
      <p:sp>
        <p:nvSpPr>
          <p:cNvPr id="1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7A7679"/>
                </a:solidFill>
                <a:latin typeface="+mj-lt"/>
              </a:rPr>
              <a:t>© 2015  Freie</a:t>
            </a:r>
            <a:r>
              <a:rPr lang="en-US" sz="600" baseline="0" dirty="0" smtClean="0">
                <a:solidFill>
                  <a:srgbClr val="7A7679"/>
                </a:solidFill>
                <a:latin typeface="+mj-lt"/>
              </a:rPr>
              <a:t> </a:t>
            </a:r>
            <a:r>
              <a:rPr lang="en-US" sz="600" dirty="0" smtClean="0">
                <a:solidFill>
                  <a:srgbClr val="7A7679"/>
                </a:solidFill>
                <a:latin typeface="+mj-lt"/>
              </a:rPr>
              <a:t>Wärme</a:t>
            </a:r>
            <a:endParaRPr lang="en-US" sz="600" dirty="0">
              <a:solidFill>
                <a:srgbClr val="7A7679"/>
              </a:solidFill>
              <a:latin typeface="+mj-lt"/>
            </a:endParaRPr>
          </a:p>
        </p:txBody>
      </p:sp>
      <p:pic>
        <p:nvPicPr>
          <p:cNvPr id="12" name="Bild 11" descr="Scale_green_grey_20131014.pdf"/>
          <p:cNvPicPr>
            <a:picLocks noChangeAspect="1"/>
          </p:cNvPicPr>
          <p:nvPr userDrawn="1"/>
        </p:nvPicPr>
        <p:blipFill>
          <a:blip r:embed="rId20"/>
          <a:stretch>
            <a:fillRect/>
          </a:stretch>
        </p:blipFill>
        <p:spPr>
          <a:xfrm>
            <a:off x="0" y="6428008"/>
            <a:ext cx="9144000" cy="152400"/>
          </a:xfrm>
          <a:prstGeom prst="rect">
            <a:avLst/>
          </a:prstGeom>
        </p:spPr>
      </p:pic>
    </p:spTree>
    <p:extLst>
      <p:ext uri="{BB962C8B-B14F-4D97-AF65-F5344CB8AC3E}">
        <p14:creationId xmlns:p14="http://schemas.microsoft.com/office/powerpoint/2010/main" val="2831030049"/>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16" r:id="rId3"/>
    <p:sldLayoutId id="2147483917"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8" r:id="rId14"/>
    <p:sldLayoutId id="2147483949" r:id="rId15"/>
    <p:sldLayoutId id="2147483951" r:id="rId16"/>
    <p:sldLayoutId id="2147483952" r:id="rId17"/>
  </p:sldLayoutIdLst>
  <p:txStyles>
    <p:titleStyle>
      <a:lvl1pPr algn="l" defTabSz="457200" rtl="0" eaLnBrk="1" latinLnBrk="0" hangingPunct="1">
        <a:spcBef>
          <a:spcPct val="0"/>
        </a:spcBef>
        <a:buNone/>
        <a:defRPr sz="2400" b="1" i="0" kern="1200">
          <a:solidFill>
            <a:schemeClr val="tx1"/>
          </a:solidFill>
          <a:latin typeface="Verdana"/>
          <a:ea typeface="+mj-ea"/>
          <a:cs typeface="Verdana"/>
        </a:defRPr>
      </a:lvl1pPr>
    </p:titleStyle>
    <p:body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125" y="482600"/>
            <a:ext cx="7477506" cy="935038"/>
          </a:xfrm>
          <a:prstGeom prst="rect">
            <a:avLst/>
          </a:prstGeom>
        </p:spPr>
        <p:txBody>
          <a:bodyPr vert="horz" lIns="91440" tIns="45720" rIns="91440" bIns="45720" rtlCol="0" anchor="ctr">
            <a:normAutofit/>
          </a:bodyPr>
          <a:lstStyle/>
          <a:p>
            <a:r>
              <a:rPr lang="de-DE" dirty="0" smtClean="0"/>
              <a:t>Mastertitelformat bearbeiten</a:t>
            </a:r>
            <a:endParaRPr lang="de-DE" dirty="0"/>
          </a:p>
        </p:txBody>
      </p:sp>
      <p:sp>
        <p:nvSpPr>
          <p:cNvPr id="3" name="Textplatzhalter 2"/>
          <p:cNvSpPr>
            <a:spLocks noGrp="1"/>
          </p:cNvSpPr>
          <p:nvPr>
            <p:ph type="body" idx="1"/>
          </p:nvPr>
        </p:nvSpPr>
        <p:spPr>
          <a:xfrm>
            <a:off x="619124" y="1600200"/>
            <a:ext cx="8067675" cy="4525963"/>
          </a:xfrm>
          <a:prstGeom prst="rect">
            <a:avLst/>
          </a:prstGeom>
        </p:spPr>
        <p:txBody>
          <a:bodyPr vert="horz" lIns="91440" tIns="45720" rIns="91440" bIns="45720" rtlCol="0">
            <a:no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8" name="Bild 7"/>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096630" y="279552"/>
            <a:ext cx="845761" cy="404315"/>
          </a:xfrm>
          <a:prstGeom prst="rect">
            <a:avLst/>
          </a:prstGeom>
        </p:spPr>
      </p:pic>
      <p:sp>
        <p:nvSpPr>
          <p:cNvPr id="10" name="Rectangle 7"/>
          <p:cNvSpPr>
            <a:spLocks noChangeArrowheads="1"/>
          </p:cNvSpPr>
          <p:nvPr userDrawn="1"/>
        </p:nvSpPr>
        <p:spPr bwMode="ltGray">
          <a:xfrm>
            <a:off x="8459999" y="6580408"/>
            <a:ext cx="31974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595A59"/>
                </a:solidFill>
                <a:latin typeface="Calibri (Kopfzeilen)"/>
                <a:cs typeface="Calibri (Kopfzeilen)"/>
              </a:rPr>
              <a:pPr algn="r" defTabSz="814388"/>
              <a:t>‹Nr.›</a:t>
            </a:fld>
            <a:endParaRPr lang="en-US" sz="600" dirty="0">
              <a:solidFill>
                <a:srgbClr val="595A59"/>
              </a:solidFill>
              <a:latin typeface="Calibri (Kopfzeilen)"/>
              <a:cs typeface="Calibri (Kopfzeilen)"/>
            </a:endParaRPr>
          </a:p>
        </p:txBody>
      </p:sp>
      <p:sp>
        <p:nvSpPr>
          <p:cNvPr id="1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7A7679"/>
                </a:solidFill>
                <a:latin typeface="Verdana"/>
              </a:rPr>
              <a:t>© 2015 </a:t>
            </a:r>
            <a:r>
              <a:rPr lang="en-US" sz="600" dirty="0" err="1" smtClean="0">
                <a:solidFill>
                  <a:srgbClr val="7A7679"/>
                </a:solidFill>
                <a:latin typeface="Verdana"/>
              </a:rPr>
              <a:t>Freie</a:t>
            </a:r>
            <a:r>
              <a:rPr lang="en-US" sz="600" dirty="0" smtClean="0">
                <a:solidFill>
                  <a:srgbClr val="7A7679"/>
                </a:solidFill>
                <a:latin typeface="Verdana"/>
              </a:rPr>
              <a:t> </a:t>
            </a:r>
            <a:r>
              <a:rPr lang="en-US" sz="600" dirty="0" err="1" smtClean="0">
                <a:solidFill>
                  <a:srgbClr val="7A7679"/>
                </a:solidFill>
                <a:latin typeface="Verdana"/>
              </a:rPr>
              <a:t>Wärme</a:t>
            </a:r>
            <a:r>
              <a:rPr lang="en-US" sz="600" dirty="0" smtClean="0">
                <a:solidFill>
                  <a:srgbClr val="7A7679"/>
                </a:solidFill>
                <a:latin typeface="Verdana"/>
              </a:rPr>
              <a:t> </a:t>
            </a:r>
            <a:endParaRPr lang="en-US" sz="600" dirty="0">
              <a:solidFill>
                <a:srgbClr val="7A7679"/>
              </a:solidFill>
              <a:latin typeface="Verdana"/>
            </a:endParaRPr>
          </a:p>
        </p:txBody>
      </p:sp>
      <p:pic>
        <p:nvPicPr>
          <p:cNvPr id="12" name="Bild 11" descr="Scale_green_grey_20131014.pdf"/>
          <p:cNvPicPr>
            <a:picLocks noChangeAspect="1"/>
          </p:cNvPicPr>
          <p:nvPr userDrawn="1"/>
        </p:nvPicPr>
        <p:blipFill>
          <a:blip r:embed="rId17"/>
          <a:stretch>
            <a:fillRect/>
          </a:stretch>
        </p:blipFill>
        <p:spPr>
          <a:xfrm>
            <a:off x="0" y="6428008"/>
            <a:ext cx="9144000" cy="152400"/>
          </a:xfrm>
          <a:prstGeom prst="rect">
            <a:avLst/>
          </a:prstGeom>
        </p:spPr>
      </p:pic>
    </p:spTree>
    <p:extLst>
      <p:ext uri="{BB962C8B-B14F-4D97-AF65-F5344CB8AC3E}">
        <p14:creationId xmlns:p14="http://schemas.microsoft.com/office/powerpoint/2010/main" val="389590173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Lst>
  <p:txStyles>
    <p:titleStyle>
      <a:lvl1pPr algn="l" defTabSz="457200" rtl="0" eaLnBrk="1" latinLnBrk="0" hangingPunct="1">
        <a:spcBef>
          <a:spcPct val="0"/>
        </a:spcBef>
        <a:buNone/>
        <a:defRPr sz="2400" b="1" i="0" kern="1200">
          <a:solidFill>
            <a:schemeClr val="tx1"/>
          </a:solidFill>
          <a:latin typeface="Verdana"/>
          <a:ea typeface="+mj-ea"/>
          <a:cs typeface="Verdana"/>
        </a:defRPr>
      </a:lvl1pPr>
    </p:titleStyle>
    <p:body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hyperlink" Target="http://eghf.de/Pressespiegel-Artikel/items/energietag-2015-rechtssicherheit-verleiht-energiegenossenschaften-neuen-schwung.html" TargetMode="External"/><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gruene-bundestag.de/themen/bauen-wohnen-stadtentwicklung/neue-ideen-fuer-den-waermemarkt_ID_4394826.html" TargetMode="External"/><Relationship Id="rId3"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hyperlink" Target="http://www.roedl.de/medien/publikationen/studien/fernwaerme-branchenanalyse-2015"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hyperlink" Target="http://www.welt.de/regionales/niedersachsen/article144372096/Kartellbehoerde-zweifelt-an-Fernwaermepreisen.html" TargetMode="External"/><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jpeg"/><Relationship Id="rId3"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4" Type="http://schemas.microsoft.com/office/2007/relationships/hdphoto" Target="../media/hdphoto3.wdp"/><Relationship Id="rId5" Type="http://schemas.openxmlformats.org/officeDocument/2006/relationships/image" Target="../media/image59.jpeg"/><Relationship Id="rId6" Type="http://schemas.microsoft.com/office/2007/relationships/hdphoto" Target="../media/hdphoto4.wdp"/><Relationship Id="rId7" Type="http://schemas.openxmlformats.org/officeDocument/2006/relationships/hyperlink" Target="https://www.youtube.com/watch?list=PLeOrirJAC9Of8IuWaordpt9p41p0Mln-k&amp;v=FVLPZGY6EVU#t=16"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s://www.youtube.com/watch?list=PL-yAa8uGKUy0zVAo5AzZ7u-_1DbqN75Fx&amp;v=qk1zYyk8cNo" TargetMode="External"/><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www.hna.de/kassel/wolfsanger-hasenhecke-ort248270/stadtwerke-kuendigen-vertraege-fernwaerme-versorgung-4535122.html"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hyperlink" Target="http://www.merkur-online.de/lokales/ebersberg/glonn-assling/moosach-ganz-heiss-nahwaerme-4469467.html" TargetMode="External"/><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5.emf"/></Relationships>
</file>

<file path=ppt/slides/_rels/slide2.xml.rels><?xml version="1.0" encoding="UTF-8" standalone="yes"?>
<Relationships xmlns="http://schemas.openxmlformats.org/package/2006/relationships"><Relationship Id="rId9" Type="http://schemas.openxmlformats.org/officeDocument/2006/relationships/image" Target="../media/image13.jpeg"/><Relationship Id="rId20" Type="http://schemas.openxmlformats.org/officeDocument/2006/relationships/image" Target="../media/image24.png"/><Relationship Id="rId21" Type="http://schemas.openxmlformats.org/officeDocument/2006/relationships/image" Target="../media/image25.png"/><Relationship Id="rId22" Type="http://schemas.openxmlformats.org/officeDocument/2006/relationships/image" Target="../media/image26.png"/><Relationship Id="rId23" Type="http://schemas.openxmlformats.org/officeDocument/2006/relationships/image" Target="../media/image27.png"/><Relationship Id="rId24" Type="http://schemas.openxmlformats.org/officeDocument/2006/relationships/image" Target="../media/image28.png"/><Relationship Id="rId25" Type="http://schemas.openxmlformats.org/officeDocument/2006/relationships/image" Target="../media/image29.png"/><Relationship Id="rId10" Type="http://schemas.openxmlformats.org/officeDocument/2006/relationships/image" Target="../media/image14.jpeg"/><Relationship Id="rId11" Type="http://schemas.openxmlformats.org/officeDocument/2006/relationships/image" Target="../media/image15.jpeg"/><Relationship Id="rId12" Type="http://schemas.openxmlformats.org/officeDocument/2006/relationships/image" Target="../media/image16.jpeg"/><Relationship Id="rId13" Type="http://schemas.openxmlformats.org/officeDocument/2006/relationships/image" Target="../media/image17.png"/><Relationship Id="rId14" Type="http://schemas.openxmlformats.org/officeDocument/2006/relationships/image" Target="../media/image18.jpe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jpeg"/><Relationship Id="rId18" Type="http://schemas.openxmlformats.org/officeDocument/2006/relationships/image" Target="../media/image22.png"/><Relationship Id="rId19"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jpeg"/><Relationship Id="rId9" Type="http://schemas.openxmlformats.org/officeDocument/2006/relationships/image" Target="../media/image72.jpeg"/><Relationship Id="rId10" Type="http://schemas.openxmlformats.org/officeDocument/2006/relationships/image" Target="../media/image73.png"/><Relationship Id="rId11" Type="http://schemas.openxmlformats.org/officeDocument/2006/relationships/image" Target="../media/image33.jpeg"/><Relationship Id="rId1" Type="http://schemas.openxmlformats.org/officeDocument/2006/relationships/slideLayout" Target="../slideLayouts/slideLayout14.xml"/><Relationship Id="rId2" Type="http://schemas.openxmlformats.org/officeDocument/2006/relationships/image" Target="../media/image6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shk-nrw.de/news.php?id=698" TargetMode="External"/><Relationship Id="rId3"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1" Type="http://schemas.openxmlformats.org/officeDocument/2006/relationships/slideLayout" Target="../slideLayouts/slideLayout14.xml"/><Relationship Id="rId2"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1" Type="http://schemas.openxmlformats.org/officeDocument/2006/relationships/slideLayout" Target="../slideLayouts/slideLayout14.xml"/><Relationship Id="rId2" Type="http://schemas.openxmlformats.org/officeDocument/2006/relationships/image" Target="../media/image7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2.jpeg"/><Relationship Id="rId3" Type="http://schemas.microsoft.com/office/2007/relationships/hdphoto" Target="../media/hdphoto5.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3.png"/><Relationship Id="rId3" Type="http://schemas.openxmlformats.org/officeDocument/2006/relationships/image" Target="../media/image8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png"/><Relationship Id="rId3"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8.png"/><Relationship Id="rId6" Type="http://schemas.openxmlformats.org/officeDocument/2006/relationships/image" Target="../media/image89.jpeg"/><Relationship Id="rId1" Type="http://schemas.openxmlformats.org/officeDocument/2006/relationships/slideLayout" Target="../slideLayouts/slideLayout31.xml"/><Relationship Id="rId2" Type="http://schemas.openxmlformats.org/officeDocument/2006/relationships/hyperlink" Target="http://www.freie-waerme.d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0.jpeg"/><Relationship Id="rId3" Type="http://schemas.openxmlformats.org/officeDocument/2006/relationships/image" Target="../media/image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2.png"/></Relationships>
</file>

<file path=ppt/slides/_rels/slide3.xml.rels><?xml version="1.0" encoding="UTF-8" standalone="yes"?>
<Relationships xmlns="http://schemas.openxmlformats.org/package/2006/relationships"><Relationship Id="rId11" Type="http://schemas.openxmlformats.org/officeDocument/2006/relationships/image" Target="../media/image33.jpeg"/><Relationship Id="rId12" Type="http://schemas.openxmlformats.org/officeDocument/2006/relationships/image" Target="../media/image34.jpeg"/><Relationship Id="rId13" Type="http://schemas.openxmlformats.org/officeDocument/2006/relationships/image" Target="../media/image35.png"/><Relationship Id="rId14" Type="http://schemas.openxmlformats.org/officeDocument/2006/relationships/image" Target="../media/image18.jpe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jpeg"/><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32.jpeg"/><Relationship Id="rId10"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7" Type="http://schemas.openxmlformats.org/officeDocument/2006/relationships/image" Target="../media/image97.jpeg"/><Relationship Id="rId8" Type="http://schemas.openxmlformats.org/officeDocument/2006/relationships/image" Target="../media/image98.jpeg"/><Relationship Id="rId1" Type="http://schemas.openxmlformats.org/officeDocument/2006/relationships/slideLayout" Target="../slideLayouts/slideLayout5.xml"/><Relationship Id="rId2"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5" Type="http://schemas.openxmlformats.org/officeDocument/2006/relationships/hyperlink" Target="http://www.freie-waerme.de/fileadmin/Freie-Waerme-DE/Downloads/Positionspapier-BDH-ZVSHK.pdf" TargetMode="External"/><Relationship Id="rId6" Type="http://schemas.openxmlformats.org/officeDocument/2006/relationships/image" Target="../media/image102.png"/><Relationship Id="rId1" Type="http://schemas.openxmlformats.org/officeDocument/2006/relationships/slideLayout" Target="../slideLayouts/slideLayout31.xml"/><Relationship Id="rId2" Type="http://schemas.openxmlformats.org/officeDocument/2006/relationships/image" Target="../media/image9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jpe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31.xml"/><Relationship Id="rId2" Type="http://schemas.openxmlformats.org/officeDocument/2006/relationships/image" Target="../media/image10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0.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0.jpeg"/><Relationship Id="rId1" Type="http://schemas.openxmlformats.org/officeDocument/2006/relationships/slideLayout" Target="../slideLayouts/slideLayout5.xml"/><Relationship Id="rId2"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microsoft.com/office/2007/relationships/hdphoto" Target="../media/hdphoto2.wdp"/><Relationship Id="rId6" Type="http://schemas.openxmlformats.org/officeDocument/2006/relationships/image" Target="../media/image44.jpeg"/><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jpeg"/><Relationship Id="rId3"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hyperlink" Target="http://www.zdf.de/ZDFmediathek/beitrag/video/2413222/Kiel-Aerger-um-Fernwaerme-Preissystem#/beitrag/video/2413222/Kiel-Aerger-um-Fernwaerme-Preissystem" TargetMode="External"/><Relationship Id="rId5" Type="http://schemas.openxmlformats.org/officeDocument/2006/relationships/hyperlink" Target="https://www.agfw.de/index.php?eID=tx_nawsecuredl&amp;u=0&amp;file=fileadmin/agfw/content/linkes_menue/Die_70_70-Strategie/Studie_70_70_Endversion.pdf&amp;t=1434705232&amp;hash=c7ee0fc8f1577cab79f6d06c4ca31164d182ab39" TargetMode="External"/><Relationship Id="rId1" Type="http://schemas.openxmlformats.org/officeDocument/2006/relationships/slideLayout" Target="../slideLayouts/slideLayout8.xml"/><Relationship Id="rId2"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11" descr="FW_WAVE_LAYERED_SETUP.jpg"/>
          <p:cNvPicPr>
            <a:picLocks/>
          </p:cNvPicPr>
          <p:nvPr/>
        </p:nvPicPr>
        <p:blipFill>
          <a:blip r:embed="rId2" cstate="screen">
            <a:extLst>
              <a:ext uri="{28A0092B-C50C-407E-A947-70E740481C1C}">
                <a14:useLocalDpi xmlns:a14="http://schemas.microsoft.com/office/drawing/2010/main"/>
              </a:ext>
            </a:extLst>
          </a:blip>
          <a:srcRect/>
          <a:stretch>
            <a:fillRect/>
          </a:stretch>
        </p:blipFill>
        <p:spPr>
          <a:xfrm>
            <a:off x="0" y="-12700"/>
            <a:ext cx="9159240" cy="6876000"/>
          </a:xfrm>
          <a:prstGeom prst="rect">
            <a:avLst/>
          </a:prstGeom>
        </p:spPr>
      </p:pic>
      <p:sp>
        <p:nvSpPr>
          <p:cNvPr id="5" name="Untertitel 4"/>
          <p:cNvSpPr>
            <a:spLocks noGrp="1"/>
          </p:cNvSpPr>
          <p:nvPr>
            <p:ph type="subTitle" idx="4294967295"/>
          </p:nvPr>
        </p:nvSpPr>
        <p:spPr>
          <a:xfrm>
            <a:off x="914400" y="3188493"/>
            <a:ext cx="8229600" cy="2536825"/>
          </a:xfrm>
        </p:spPr>
        <p:txBody>
          <a:bodyPr lIns="0" rIns="0">
            <a:noAutofit/>
          </a:bodyPr>
          <a:lstStyle/>
          <a:p>
            <a:pPr>
              <a:buNone/>
            </a:pPr>
            <a:r>
              <a:rPr lang="de-DE" sz="2200" b="1" dirty="0" smtClean="0"/>
              <a:t>Informations- &amp; Serviceplattform </a:t>
            </a:r>
          </a:p>
          <a:p>
            <a:pPr>
              <a:buNone/>
            </a:pPr>
            <a:r>
              <a:rPr lang="de-DE" sz="2200" b="1" dirty="0" smtClean="0"/>
              <a:t>der Allianz Freie Wärme </a:t>
            </a:r>
            <a:r>
              <a:rPr lang="de-DE" sz="2200" dirty="0" smtClean="0"/>
              <a:t>(AFW)</a:t>
            </a:r>
          </a:p>
          <a:p>
            <a:pPr>
              <a:buNone/>
            </a:pPr>
            <a:endParaRPr lang="de-DE" sz="2200" b="1" dirty="0" smtClean="0"/>
          </a:p>
          <a:p>
            <a:pPr>
              <a:lnSpc>
                <a:spcPts val="2020"/>
              </a:lnSpc>
              <a:buNone/>
            </a:pPr>
            <a:r>
              <a:rPr lang="de-DE" sz="1600" b="1" dirty="0" smtClean="0"/>
              <a:t>Aktuelle Informationen zur Info- &amp; Serviceplattform</a:t>
            </a:r>
          </a:p>
          <a:p>
            <a:pPr>
              <a:lnSpc>
                <a:spcPts val="2020"/>
              </a:lnSpc>
              <a:buNone/>
            </a:pPr>
            <a:endParaRPr lang="de-DE" sz="1600" b="1" dirty="0" smtClean="0"/>
          </a:p>
          <a:p>
            <a:pPr>
              <a:lnSpc>
                <a:spcPts val="2020"/>
              </a:lnSpc>
              <a:buNone/>
            </a:pPr>
            <a:endParaRPr lang="de-DE" sz="1600" b="1" dirty="0"/>
          </a:p>
          <a:p>
            <a:pPr>
              <a:lnSpc>
                <a:spcPts val="2020"/>
              </a:lnSpc>
              <a:buNone/>
            </a:pPr>
            <a:endParaRPr lang="de-DE" sz="1600" b="1" dirty="0"/>
          </a:p>
          <a:p>
            <a:pPr>
              <a:lnSpc>
                <a:spcPts val="2020"/>
              </a:lnSpc>
              <a:buNone/>
            </a:pPr>
            <a:r>
              <a:rPr lang="de-DE" sz="1100" b="1" dirty="0" smtClean="0"/>
              <a:t>31. August 2015</a:t>
            </a:r>
            <a:endParaRPr lang="de-DE" sz="1100" b="1" dirty="0"/>
          </a:p>
        </p:txBody>
      </p:sp>
      <p:pic>
        <p:nvPicPr>
          <p:cNvPr id="10" name="Bild 9" descr="Freie-Waerme-Logo-rgb_weiss.ai"/>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6147" y="-177800"/>
            <a:ext cx="2995953" cy="2116932"/>
          </a:xfrm>
          <a:prstGeom prst="rect">
            <a:avLst/>
          </a:prstGeom>
        </p:spPr>
      </p:pic>
      <p:pic>
        <p:nvPicPr>
          <p:cNvPr id="14" name="Bild 13"/>
          <p:cNvPicPr>
            <a:picLocks noChangeAspect="1"/>
          </p:cNvPicPr>
          <p:nvPr/>
        </p:nvPicPr>
        <p:blipFill>
          <a:blip r:embed="rId4"/>
          <a:stretch>
            <a:fillRect/>
          </a:stretch>
        </p:blipFill>
        <p:spPr>
          <a:xfrm>
            <a:off x="914400" y="2076450"/>
            <a:ext cx="4982633" cy="768350"/>
          </a:xfrm>
          <a:prstGeom prst="rect">
            <a:avLst/>
          </a:prstGeom>
        </p:spPr>
      </p:pic>
    </p:spTree>
    <p:extLst>
      <p:ext uri="{BB962C8B-B14F-4D97-AF65-F5344CB8AC3E}">
        <p14:creationId xmlns:p14="http://schemas.microsoft.com/office/powerpoint/2010/main" val="537768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7005" y="2904966"/>
            <a:ext cx="1712382" cy="1853202"/>
          </a:xfrm>
          <a:prstGeom prst="rect">
            <a:avLst/>
          </a:prstGeom>
        </p:spPr>
      </p:pic>
      <p:sp>
        <p:nvSpPr>
          <p:cNvPr id="2" name="Titel 1"/>
          <p:cNvSpPr txBox="1">
            <a:spLocks/>
          </p:cNvSpPr>
          <p:nvPr/>
        </p:nvSpPr>
        <p:spPr>
          <a:xfrm>
            <a:off x="637200" y="338196"/>
            <a:ext cx="8229600" cy="546100"/>
          </a:xfrm>
          <a:prstGeom prst="rect">
            <a:avLst/>
          </a:prstGeom>
        </p:spPr>
        <p:txBody>
          <a:bodyPr vert="horz" lIns="0" tIns="0" rIns="0" bIns="0" rtlCol="0" anchor="t" anchorCtr="0">
            <a:noAutofit/>
          </a:bodyPr>
          <a:lstStyle/>
          <a:p>
            <a:pPr>
              <a:spcBef>
                <a:spcPct val="0"/>
              </a:spcBef>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Eingriffe</a:t>
            </a:r>
            <a:r>
              <a:rPr kumimoji="0" lang="de-DE" sz="2400" i="0" u="none" strike="noStrike" kern="1200" cap="none" spc="0" normalizeH="0" noProof="0" dirty="0" smtClean="0">
                <a:ln>
                  <a:noFill/>
                </a:ln>
                <a:solidFill>
                  <a:schemeClr val="tx1"/>
                </a:solidFill>
                <a:effectLst/>
                <a:uLnTx/>
                <a:uFillTx/>
                <a:latin typeface="Verdana"/>
                <a:ea typeface="+mj-ea"/>
                <a:cs typeface="Verdana"/>
              </a:rPr>
              <a:t> in den Wärmemarkt</a:t>
            </a:r>
            <a:r>
              <a:rPr kumimoji="0" lang="de-DE" sz="2400" b="1" i="0" u="none" strike="noStrike" kern="1200" cap="none" spc="0" normalizeH="0" noProof="0" dirty="0" smtClean="0">
                <a:ln>
                  <a:noFill/>
                </a:ln>
                <a:solidFill>
                  <a:schemeClr val="tx1"/>
                </a:solidFill>
                <a:effectLst/>
                <a:uLnTx/>
                <a:uFillTx/>
                <a:latin typeface="Verdana"/>
                <a:ea typeface="+mj-ea"/>
                <a:cs typeface="Verdana"/>
              </a:rPr>
              <a:t/>
            </a:r>
            <a:br>
              <a:rPr kumimoji="0" lang="de-DE" sz="2400" b="1" i="0" u="none" strike="noStrike" kern="1200" cap="none" spc="0" normalizeH="0" noProof="0" dirty="0" smtClean="0">
                <a:ln>
                  <a:noFill/>
                </a:ln>
                <a:solidFill>
                  <a:schemeClr val="tx1"/>
                </a:solidFill>
                <a:effectLst/>
                <a:uLnTx/>
                <a:uFillTx/>
                <a:latin typeface="Verdana"/>
                <a:ea typeface="+mj-ea"/>
                <a:cs typeface="Verdana"/>
              </a:rPr>
            </a:br>
            <a:r>
              <a:rPr kumimoji="0" lang="de-DE" sz="2400" b="1" i="0" u="none" strike="noStrike" kern="1200" cap="none" spc="0" normalizeH="0" noProof="0" dirty="0" smtClean="0">
                <a:ln>
                  <a:noFill/>
                </a:ln>
                <a:solidFill>
                  <a:schemeClr val="tx1"/>
                </a:solidFill>
                <a:effectLst/>
                <a:uLnTx/>
                <a:uFillTx/>
                <a:latin typeface="Verdana"/>
                <a:ea typeface="+mj-ea"/>
                <a:cs typeface="Verdana"/>
              </a:rPr>
              <a:t>Beispiele </a:t>
            </a:r>
            <a:r>
              <a:rPr lang="de-DE" sz="2400" b="1" dirty="0" smtClean="0">
                <a:latin typeface="Verdana"/>
                <a:ea typeface="+mj-ea"/>
                <a:cs typeface="Verdana"/>
              </a:rPr>
              <a:t>Fernwärme auf politischer Agenda</a:t>
            </a:r>
            <a:endParaRPr lang="de-DE" dirty="0"/>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b="1" i="0" u="none" strike="noStrike" kern="1200" cap="none" spc="0" normalizeH="0" baseline="0" noProof="0" dirty="0">
              <a:ln>
                <a:noFill/>
              </a:ln>
              <a:solidFill>
                <a:schemeClr val="tx1"/>
              </a:solidFill>
              <a:effectLst/>
              <a:uLnTx/>
              <a:uFillTx/>
              <a:latin typeface="Verdana"/>
              <a:ea typeface="+mj-ea"/>
              <a:cs typeface="Verdana"/>
            </a:endParaRPr>
          </a:p>
        </p:txBody>
      </p:sp>
      <p:sp>
        <p:nvSpPr>
          <p:cNvPr id="11" name="Inhaltsplatzhalter 2"/>
          <p:cNvSpPr txBox="1">
            <a:spLocks/>
          </p:cNvSpPr>
          <p:nvPr/>
        </p:nvSpPr>
        <p:spPr>
          <a:xfrm>
            <a:off x="637200" y="1474673"/>
            <a:ext cx="8229600" cy="3518867"/>
          </a:xfrm>
          <a:prstGeom prst="rect">
            <a:avLst/>
          </a:prstGeom>
        </p:spPr>
        <p:txBody>
          <a:bodyPr>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de-DE" sz="1600" dirty="0" smtClean="0"/>
              <a:t>Nah- und Fernwärme im EU-Aktionsplan</a:t>
            </a:r>
          </a:p>
          <a:p>
            <a:pPr>
              <a:spcBef>
                <a:spcPts val="0"/>
              </a:spcBef>
              <a:spcAft>
                <a:spcPts val="600"/>
              </a:spcAft>
            </a:pPr>
            <a:r>
              <a:rPr lang="de-DE" sz="1600" dirty="0" smtClean="0"/>
              <a:t>Vorschlag: Fernwärme mit geringerem </a:t>
            </a:r>
            <a:r>
              <a:rPr lang="de-DE" sz="1600" dirty="0" err="1" smtClean="0"/>
              <a:t>MwSt</a:t>
            </a:r>
            <a:r>
              <a:rPr lang="de-DE" sz="1600" dirty="0" smtClean="0"/>
              <a:t>-Satz</a:t>
            </a:r>
          </a:p>
          <a:p>
            <a:pPr>
              <a:spcBef>
                <a:spcPts val="0"/>
              </a:spcBef>
              <a:spcAft>
                <a:spcPts val="600"/>
              </a:spcAft>
            </a:pPr>
            <a:r>
              <a:rPr lang="de-DE" sz="1600" dirty="0" smtClean="0"/>
              <a:t>Leuchtendes Beispiel: Dänemark </a:t>
            </a:r>
          </a:p>
          <a:p>
            <a:pPr lvl="1">
              <a:spcBef>
                <a:spcPts val="0"/>
              </a:spcBef>
              <a:spcAft>
                <a:spcPts val="600"/>
              </a:spcAft>
            </a:pPr>
            <a:r>
              <a:rPr lang="de-DE" sz="1400" dirty="0" smtClean="0"/>
              <a:t>Ausbau KWK, Verbot fossiler Energieträger</a:t>
            </a:r>
          </a:p>
          <a:p>
            <a:pPr marL="358775" lvl="1" indent="0">
              <a:spcBef>
                <a:spcPts val="0"/>
              </a:spcBef>
              <a:spcAft>
                <a:spcPts val="600"/>
              </a:spcAft>
              <a:buNone/>
            </a:pPr>
            <a:endParaRPr lang="de-DE" sz="1400" dirty="0"/>
          </a:p>
          <a:p>
            <a:pPr>
              <a:spcBef>
                <a:spcPts val="0"/>
              </a:spcBef>
              <a:spcAft>
                <a:spcPts val="600"/>
              </a:spcAft>
            </a:pPr>
            <a:r>
              <a:rPr lang="de-DE" sz="1600" dirty="0" smtClean="0"/>
              <a:t>Aktuell im MAP: Fördermittel für Wärmenetze</a:t>
            </a:r>
          </a:p>
          <a:p>
            <a:pPr>
              <a:spcBef>
                <a:spcPts val="0"/>
              </a:spcBef>
              <a:spcAft>
                <a:spcPts val="600"/>
              </a:spcAft>
            </a:pPr>
            <a:r>
              <a:rPr lang="de-DE" sz="1600" dirty="0" smtClean="0"/>
              <a:t>KfW: Fördermittel für Quartierskonzepte</a:t>
            </a:r>
          </a:p>
          <a:p>
            <a:pPr lvl="1">
              <a:spcBef>
                <a:spcPts val="0"/>
              </a:spcBef>
              <a:spcAft>
                <a:spcPts val="600"/>
              </a:spcAft>
            </a:pPr>
            <a:r>
              <a:rPr lang="de-DE" sz="1400" dirty="0" smtClean="0"/>
              <a:t>Pilotprojekte „Energetische Stadtsanierung“ (Blaupausen)</a:t>
            </a:r>
          </a:p>
          <a:p>
            <a:pPr lvl="0">
              <a:spcBef>
                <a:spcPts val="0"/>
              </a:spcBef>
              <a:spcAft>
                <a:spcPts val="600"/>
              </a:spcAft>
            </a:pPr>
            <a:r>
              <a:rPr lang="de-DE" sz="1600" dirty="0"/>
              <a:t>EEWärmeG – Erneuerbares-Energien-</a:t>
            </a:r>
            <a:r>
              <a:rPr lang="de-DE" sz="1600" dirty="0" smtClean="0"/>
              <a:t>Wärmegesetz</a:t>
            </a:r>
            <a:br>
              <a:rPr lang="de-DE" sz="1600" dirty="0" smtClean="0"/>
            </a:br>
            <a:r>
              <a:rPr lang="de-DE" sz="1600" dirty="0" smtClean="0"/>
              <a:t>§ 16 Anschluss- und Benutzungszwang</a:t>
            </a:r>
            <a:endParaRPr lang="de-DE" sz="1600" dirty="0"/>
          </a:p>
          <a:p>
            <a:pPr>
              <a:spcBef>
                <a:spcPts val="0"/>
              </a:spcBef>
              <a:spcAft>
                <a:spcPts val="600"/>
              </a:spcAft>
            </a:pPr>
            <a:r>
              <a:rPr lang="de-DE" sz="1600" dirty="0" smtClean="0"/>
              <a:t>Trend zum bürgerschaftlichen Engagement:</a:t>
            </a:r>
          </a:p>
          <a:p>
            <a:pPr lvl="1">
              <a:spcBef>
                <a:spcPts val="0"/>
              </a:spcBef>
              <a:spcAft>
                <a:spcPts val="600"/>
              </a:spcAft>
            </a:pPr>
            <a:r>
              <a:rPr lang="de-DE" sz="1400" dirty="0" smtClean="0"/>
              <a:t>Bundesweit 900 Energiegenossenschaften (200.000 Mitglieder)</a:t>
            </a:r>
          </a:p>
          <a:p>
            <a:pPr lvl="1">
              <a:spcBef>
                <a:spcPts val="0"/>
              </a:spcBef>
              <a:spcAft>
                <a:spcPts val="600"/>
              </a:spcAft>
            </a:pPr>
            <a:r>
              <a:rPr lang="de-DE" sz="1400" dirty="0" smtClean="0"/>
              <a:t>Baden-Württemberg: 148 mit 26.000 Mitgliedern </a:t>
            </a:r>
          </a:p>
          <a:p>
            <a:pPr marL="180975" indent="-180975">
              <a:spcAft>
                <a:spcPts val="600"/>
              </a:spcAft>
              <a:defRPr/>
            </a:pPr>
            <a:r>
              <a:rPr lang="de-DE" sz="1600" dirty="0"/>
              <a:t>Rechtssicherheit </a:t>
            </a:r>
            <a:r>
              <a:rPr lang="de-DE" sz="1600" dirty="0" smtClean="0"/>
              <a:t>für Energiegenossenschaften </a:t>
            </a:r>
            <a:r>
              <a:rPr lang="de-DE" sz="1600" dirty="0"/>
              <a:t>durch Reform </a:t>
            </a:r>
            <a:r>
              <a:rPr lang="de-DE" sz="1600" dirty="0" smtClean="0"/>
              <a:t>Kapitalanlagegesetzbuch </a:t>
            </a:r>
            <a:r>
              <a:rPr lang="de-DE" sz="1600" dirty="0"/>
              <a:t>(KAGB</a:t>
            </a:r>
            <a:r>
              <a:rPr lang="de-DE" sz="1600" dirty="0" smtClean="0"/>
              <a:t>)</a:t>
            </a:r>
            <a:r>
              <a:rPr lang="de-DE" sz="1000" dirty="0" smtClean="0">
                <a:hlinkClick r:id="rId4"/>
              </a:rPr>
              <a:t>Dr</a:t>
            </a:r>
            <a:r>
              <a:rPr lang="de-DE" sz="1000" dirty="0">
                <a:hlinkClick r:id="rId4"/>
              </a:rPr>
              <a:t>. Roman Glaser, </a:t>
            </a:r>
            <a:r>
              <a:rPr lang="de-DE" sz="1000" dirty="0" err="1" smtClean="0">
                <a:hlinkClick r:id="rId4"/>
              </a:rPr>
              <a:t>Präs</a:t>
            </a:r>
            <a:r>
              <a:rPr lang="de-DE" sz="1000" dirty="0" smtClean="0">
                <a:hlinkClick r:id="rId4"/>
              </a:rPr>
              <a:t>. </a:t>
            </a:r>
            <a:r>
              <a:rPr lang="de-DE" sz="1000" dirty="0">
                <a:hlinkClick r:id="rId4"/>
              </a:rPr>
              <a:t>Baden-Württemberg. Genossenschaftsverbands (BWGV)</a:t>
            </a:r>
            <a:r>
              <a:rPr lang="de-DE" sz="1400" dirty="0"/>
              <a:t> </a:t>
            </a:r>
          </a:p>
          <a:p>
            <a:pPr>
              <a:spcBef>
                <a:spcPts val="0"/>
              </a:spcBef>
              <a:spcAft>
                <a:spcPts val="600"/>
              </a:spcAft>
            </a:pPr>
            <a:endParaRPr lang="de-DE" sz="1800" dirty="0" smtClean="0"/>
          </a:p>
        </p:txBody>
      </p:sp>
      <p:pic>
        <p:nvPicPr>
          <p:cNvPr id="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87553" y="1474673"/>
            <a:ext cx="1818677" cy="12110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1543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637200" y="339534"/>
            <a:ext cx="8229600" cy="546100"/>
          </a:xfrm>
          <a:prstGeom prst="rect">
            <a:avLst/>
          </a:prstGeom>
        </p:spPr>
        <p:txBody>
          <a:bodyPr vert="horz" lIns="0" tIns="0" rIns="0" bIns="0" rtlCol="0" anchor="t" anchorCtr="0">
            <a:noAutofit/>
          </a:bodyPr>
          <a:lstStyle/>
          <a:p>
            <a:pPr>
              <a:spcBef>
                <a:spcPct val="0"/>
              </a:spcBef>
              <a:defRPr/>
            </a:pPr>
            <a:r>
              <a:rPr lang="de-DE" sz="2400" dirty="0">
                <a:cs typeface="Verdana"/>
              </a:rPr>
              <a:t>Eingriffe in den </a:t>
            </a:r>
            <a:r>
              <a:rPr lang="de-DE" sz="2400" dirty="0" smtClean="0">
                <a:cs typeface="Verdana"/>
              </a:rPr>
              <a:t>Wärmemarkt</a:t>
            </a:r>
          </a:p>
          <a:p>
            <a:pPr>
              <a:spcBef>
                <a:spcPct val="0"/>
              </a:spcBef>
              <a:defRPr/>
            </a:pPr>
            <a:r>
              <a:rPr lang="de-DE" sz="2400" b="1" dirty="0" smtClean="0">
                <a:solidFill>
                  <a:srgbClr val="595A59"/>
                </a:solidFill>
                <a:latin typeface="Verdana"/>
                <a:cs typeface="Verdana"/>
              </a:rPr>
              <a:t>Nah- und Fernwärme im Aufwind...</a:t>
            </a:r>
            <a:endParaRPr lang="de-DE" sz="2400" b="1" dirty="0">
              <a:solidFill>
                <a:srgbClr val="595A59"/>
              </a:solidFill>
              <a:latin typeface="Verdana"/>
              <a:cs typeface="Verdana"/>
            </a:endParaRPr>
          </a:p>
        </p:txBody>
      </p:sp>
      <p:sp>
        <p:nvSpPr>
          <p:cNvPr id="7" name="Inhaltsplatzhalter 2"/>
          <p:cNvSpPr txBox="1">
            <a:spLocks/>
          </p:cNvSpPr>
          <p:nvPr/>
        </p:nvSpPr>
        <p:spPr>
          <a:xfrm>
            <a:off x="308076" y="1486230"/>
            <a:ext cx="4862580" cy="534440"/>
          </a:xfrm>
          <a:prstGeom prst="rect">
            <a:avLst/>
          </a:prstGeom>
          <a:solidFill>
            <a:schemeClr val="tx1"/>
          </a:solidFill>
        </p:spPr>
        <p:txBody>
          <a:bodyPr vert="horz" wrap="square" lIns="108000" tIns="93600" rIns="108000" bIns="93600" rtlCol="0">
            <a:noAutofit/>
          </a:bodyPr>
          <a:lstStyle/>
          <a:p>
            <a:pPr>
              <a:lnSpc>
                <a:spcPts val="2420"/>
              </a:lnSpc>
              <a:spcBef>
                <a:spcPts val="600"/>
              </a:spcBef>
              <a:buClr>
                <a:srgbClr val="FF0000"/>
              </a:buClr>
              <a:defRPr/>
            </a:pPr>
            <a:r>
              <a:rPr lang="de-DE" dirty="0" smtClean="0">
                <a:solidFill>
                  <a:schemeClr val="bg1"/>
                </a:solidFill>
                <a:latin typeface="Verdana"/>
                <a:cs typeface="Verdana"/>
              </a:rPr>
              <a:t>Strategien &amp; Perspektiven für FW-Politik</a:t>
            </a:r>
          </a:p>
        </p:txBody>
      </p:sp>
      <p:sp>
        <p:nvSpPr>
          <p:cNvPr id="16" name="Inhaltsplatzhalter 2"/>
          <p:cNvSpPr txBox="1">
            <a:spLocks/>
          </p:cNvSpPr>
          <p:nvPr/>
        </p:nvSpPr>
        <p:spPr>
          <a:xfrm>
            <a:off x="308076" y="2089624"/>
            <a:ext cx="4862580" cy="3946295"/>
          </a:xfrm>
          <a:prstGeom prst="rect">
            <a:avLst/>
          </a:prstGeom>
          <a:solidFill>
            <a:schemeClr val="bg1">
              <a:lumMod val="85000"/>
            </a:schemeClr>
          </a:solidFill>
        </p:spPr>
        <p:txBody>
          <a:bodyPr vert="horz" wrap="square" lIns="144000" tIns="93600" rIns="108000" bIns="93600" rtlCol="0">
            <a:noAutofit/>
          </a:bodyPr>
          <a:lstStyle/>
          <a:p>
            <a:pPr>
              <a:lnSpc>
                <a:spcPts val="2420"/>
              </a:lnSpc>
              <a:spcBef>
                <a:spcPts val="600"/>
              </a:spcBef>
              <a:buClr>
                <a:srgbClr val="FF0000"/>
              </a:buClr>
              <a:defRPr/>
            </a:pPr>
            <a:r>
              <a:rPr lang="de-DE" dirty="0" smtClean="0"/>
              <a:t>Fernwärme </a:t>
            </a:r>
          </a:p>
          <a:p>
            <a:pPr marL="180975" indent="-180975">
              <a:lnSpc>
                <a:spcPts val="2420"/>
              </a:lnSpc>
              <a:spcBef>
                <a:spcPts val="600"/>
              </a:spcBef>
              <a:buClr>
                <a:srgbClr val="FF0000"/>
              </a:buClr>
              <a:buFont typeface="Arial"/>
              <a:buChar char="•"/>
              <a:defRPr/>
            </a:pPr>
            <a:r>
              <a:rPr lang="de-DE" dirty="0" smtClean="0"/>
              <a:t>ausbauen</a:t>
            </a:r>
          </a:p>
          <a:p>
            <a:pPr marL="180975" indent="-180975">
              <a:lnSpc>
                <a:spcPts val="2420"/>
              </a:lnSpc>
              <a:spcBef>
                <a:spcPts val="600"/>
              </a:spcBef>
              <a:buClr>
                <a:srgbClr val="FF0000"/>
              </a:buClr>
              <a:buFont typeface="Arial"/>
              <a:buChar char="•"/>
              <a:defRPr/>
            </a:pPr>
            <a:r>
              <a:rPr lang="de-DE" dirty="0" smtClean="0"/>
              <a:t>ökologischer</a:t>
            </a:r>
          </a:p>
          <a:p>
            <a:pPr marL="180975" indent="-180975">
              <a:lnSpc>
                <a:spcPts val="2420"/>
              </a:lnSpc>
              <a:spcBef>
                <a:spcPts val="600"/>
              </a:spcBef>
              <a:buClr>
                <a:srgbClr val="FF0000"/>
              </a:buClr>
              <a:buFont typeface="Arial"/>
              <a:buChar char="•"/>
              <a:defRPr/>
            </a:pPr>
            <a:r>
              <a:rPr lang="de-DE" dirty="0" smtClean="0"/>
              <a:t>verbraucherfreundlicher</a:t>
            </a:r>
          </a:p>
          <a:p>
            <a:pPr marL="180975" indent="-180975">
              <a:lnSpc>
                <a:spcPts val="2420"/>
              </a:lnSpc>
              <a:spcBef>
                <a:spcPts val="600"/>
              </a:spcBef>
              <a:buClr>
                <a:srgbClr val="FF0000"/>
              </a:buClr>
              <a:buFont typeface="Arial"/>
              <a:buChar char="•"/>
              <a:defRPr/>
            </a:pPr>
            <a:r>
              <a:rPr lang="de-DE" dirty="0" smtClean="0"/>
              <a:t>wettbewerbsoptimiert</a:t>
            </a:r>
          </a:p>
          <a:p>
            <a:pPr marL="180975" indent="-180975">
              <a:lnSpc>
                <a:spcPts val="2420"/>
              </a:lnSpc>
              <a:spcBef>
                <a:spcPts val="600"/>
              </a:spcBef>
              <a:buClr>
                <a:srgbClr val="FF0000"/>
              </a:buClr>
              <a:buFont typeface="Arial"/>
              <a:buChar char="•"/>
              <a:defRPr/>
            </a:pPr>
            <a:r>
              <a:rPr lang="de-DE" dirty="0" smtClean="0"/>
              <a:t>klassische dezentrale Lösungen untauglich für Energiewende</a:t>
            </a:r>
          </a:p>
          <a:p>
            <a:pPr marL="180975" indent="-180975">
              <a:lnSpc>
                <a:spcPts val="2420"/>
              </a:lnSpc>
              <a:spcBef>
                <a:spcPts val="600"/>
              </a:spcBef>
              <a:buClr>
                <a:srgbClr val="FF0000"/>
              </a:buClr>
              <a:buFont typeface="Arial"/>
              <a:buChar char="•"/>
              <a:defRPr/>
            </a:pPr>
            <a:r>
              <a:rPr lang="de-DE" dirty="0" smtClean="0"/>
              <a:t>Biomasse langfristig keine Lösung</a:t>
            </a:r>
          </a:p>
          <a:p>
            <a:pPr marL="180975" indent="-180975">
              <a:lnSpc>
                <a:spcPts val="2420"/>
              </a:lnSpc>
              <a:spcBef>
                <a:spcPts val="600"/>
              </a:spcBef>
              <a:buClr>
                <a:srgbClr val="FF0000"/>
              </a:buClr>
              <a:buFont typeface="Arial"/>
              <a:buChar char="•"/>
              <a:defRPr/>
            </a:pPr>
            <a:r>
              <a:rPr lang="de-DE" dirty="0" smtClean="0"/>
              <a:t>Kaminöfen = Schadgasemittenten</a:t>
            </a:r>
          </a:p>
          <a:p>
            <a:pPr marL="180975" indent="-180975">
              <a:lnSpc>
                <a:spcPts val="2420"/>
              </a:lnSpc>
              <a:spcBef>
                <a:spcPts val="600"/>
              </a:spcBef>
              <a:buClr>
                <a:srgbClr val="FF0000"/>
              </a:buClr>
              <a:buFont typeface="Arial"/>
              <a:buChar char="•"/>
              <a:defRPr/>
            </a:pPr>
            <a:r>
              <a:rPr lang="de-DE" dirty="0" smtClean="0"/>
              <a:t>Standardbeispiel Dänemark</a:t>
            </a:r>
          </a:p>
        </p:txBody>
      </p:sp>
      <p:sp>
        <p:nvSpPr>
          <p:cNvPr id="6" name="Textfeld 5"/>
          <p:cNvSpPr txBox="1"/>
          <p:nvPr/>
        </p:nvSpPr>
        <p:spPr>
          <a:xfrm>
            <a:off x="5224155" y="1495360"/>
            <a:ext cx="3732545" cy="1446550"/>
          </a:xfrm>
          <a:prstGeom prst="rect">
            <a:avLst/>
          </a:prstGeom>
          <a:solidFill>
            <a:srgbClr val="FFD008"/>
          </a:solidFill>
        </p:spPr>
        <p:txBody>
          <a:bodyPr wrap="square" rtlCol="0">
            <a:spAutoFit/>
          </a:bodyPr>
          <a:lstStyle/>
          <a:p>
            <a:pPr algn="just"/>
            <a:r>
              <a:rPr lang="de-DE" sz="2400" b="1" dirty="0" smtClean="0"/>
              <a:t>Fernwärme 3.0 </a:t>
            </a:r>
          </a:p>
          <a:p>
            <a:pPr algn="just"/>
            <a:r>
              <a:rPr lang="de-DE" sz="1600" dirty="0" smtClean="0"/>
              <a:t>Studie im Auftrag der Bundestagsfraktion </a:t>
            </a:r>
            <a:r>
              <a:rPr lang="de-DE" sz="1600" dirty="0"/>
              <a:t>Bündnis 90/die </a:t>
            </a:r>
            <a:r>
              <a:rPr lang="de-DE" sz="1600" dirty="0" smtClean="0"/>
              <a:t>Grünen (HIR Hamburg Institut Research 02/15)</a:t>
            </a:r>
            <a:endParaRPr lang="de-DE" sz="1600" dirty="0"/>
          </a:p>
        </p:txBody>
      </p:sp>
      <p:sp>
        <p:nvSpPr>
          <p:cNvPr id="4" name="Textfeld 3"/>
          <p:cNvSpPr txBox="1"/>
          <p:nvPr/>
        </p:nvSpPr>
        <p:spPr>
          <a:xfrm>
            <a:off x="308076" y="6205686"/>
            <a:ext cx="8450046" cy="230832"/>
          </a:xfrm>
          <a:prstGeom prst="rect">
            <a:avLst/>
          </a:prstGeom>
          <a:noFill/>
        </p:spPr>
        <p:txBody>
          <a:bodyPr wrap="square" rtlCol="0">
            <a:spAutoFit/>
          </a:bodyPr>
          <a:lstStyle/>
          <a:p>
            <a:r>
              <a:rPr lang="de-DE" sz="900" u="sng" dirty="0">
                <a:hlinkClick r:id="rId2"/>
              </a:rPr>
              <a:t>http://www.gruene-bundestag.de/themen/bauen-wohnen-stadtentwicklung/neue-ideen-fuer-den-waermemarkt_ID_4394826.html </a:t>
            </a:r>
            <a:endParaRPr lang="de-DE" sz="900" dirty="0"/>
          </a:p>
        </p:txBody>
      </p:sp>
      <p:pic>
        <p:nvPicPr>
          <p:cNvPr id="9" name="Bild 8" descr="Bildschirmfoto 2015-06-16 um 18.34.1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4156" y="3539816"/>
            <a:ext cx="3732545" cy="2496103"/>
          </a:xfrm>
          <a:prstGeom prst="rect">
            <a:avLst/>
          </a:prstGeom>
          <a:ln>
            <a:solidFill>
              <a:srgbClr val="A6A6A6"/>
            </a:solidFill>
          </a:ln>
        </p:spPr>
      </p:pic>
    </p:spTree>
    <p:extLst>
      <p:ext uri="{BB962C8B-B14F-4D97-AF65-F5344CB8AC3E}">
        <p14:creationId xmlns:p14="http://schemas.microsoft.com/office/powerpoint/2010/main" val="782135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37200" y="338196"/>
            <a:ext cx="8229600" cy="546100"/>
          </a:xfrm>
          <a:prstGeom prst="rect">
            <a:avLst/>
          </a:prstGeom>
        </p:spPr>
        <p:txBody>
          <a:bodyPr vert="horz" lIns="0" tIns="0" rIns="0" bIns="0" rtlCol="0" anchor="t" anchorCtr="0">
            <a:noAutofit/>
          </a:bodyPr>
          <a:lstStyle/>
          <a:p>
            <a:pPr>
              <a:spcBef>
                <a:spcPct val="0"/>
              </a:spcBef>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Eingriffe</a:t>
            </a:r>
            <a:r>
              <a:rPr kumimoji="0" lang="de-DE" sz="2400" i="0" u="none" strike="noStrike" kern="1200" cap="none" spc="0" normalizeH="0" noProof="0" dirty="0" smtClean="0">
                <a:ln>
                  <a:noFill/>
                </a:ln>
                <a:solidFill>
                  <a:schemeClr val="tx1"/>
                </a:solidFill>
                <a:effectLst/>
                <a:uLnTx/>
                <a:uFillTx/>
                <a:latin typeface="Verdana"/>
                <a:ea typeface="+mj-ea"/>
                <a:cs typeface="Verdana"/>
              </a:rPr>
              <a:t> in den Wärmemarkt</a:t>
            </a:r>
            <a:r>
              <a:rPr kumimoji="0" lang="de-DE" sz="2400" b="1" i="0" u="none" strike="noStrike" kern="1200" cap="none" spc="0" normalizeH="0" noProof="0" dirty="0" smtClean="0">
                <a:ln>
                  <a:noFill/>
                </a:ln>
                <a:solidFill>
                  <a:schemeClr val="tx1"/>
                </a:solidFill>
                <a:effectLst/>
                <a:uLnTx/>
                <a:uFillTx/>
                <a:latin typeface="Verdana"/>
                <a:ea typeface="+mj-ea"/>
                <a:cs typeface="Verdana"/>
              </a:rPr>
              <a:t/>
            </a:r>
            <a:br>
              <a:rPr kumimoji="0" lang="de-DE" sz="2400" b="1" i="0" u="none" strike="noStrike" kern="1200" cap="none" spc="0" normalizeH="0" noProof="0" dirty="0" smtClean="0">
                <a:ln>
                  <a:noFill/>
                </a:ln>
                <a:solidFill>
                  <a:schemeClr val="tx1"/>
                </a:solidFill>
                <a:effectLst/>
                <a:uLnTx/>
                <a:uFillTx/>
                <a:latin typeface="Verdana"/>
                <a:ea typeface="+mj-ea"/>
                <a:cs typeface="Verdana"/>
              </a:rPr>
            </a:br>
            <a:r>
              <a:rPr kumimoji="0" lang="de-DE" sz="2400" b="1" i="0" u="none" strike="noStrike" kern="1200" cap="none" spc="0" normalizeH="0" noProof="0" dirty="0" smtClean="0">
                <a:ln>
                  <a:noFill/>
                </a:ln>
                <a:solidFill>
                  <a:schemeClr val="tx1"/>
                </a:solidFill>
                <a:effectLst/>
                <a:uLnTx/>
                <a:uFillTx/>
                <a:latin typeface="Verdana"/>
                <a:ea typeface="+mj-ea"/>
                <a:cs typeface="Verdana"/>
              </a:rPr>
              <a:t>Studie „Branchenanalyse Fernwärme“</a:t>
            </a:r>
            <a:endParaRPr lang="de-DE" dirty="0"/>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b="1" i="0" u="none" strike="noStrike" kern="1200" cap="none" spc="0" normalizeH="0" baseline="0" noProof="0" dirty="0">
              <a:ln>
                <a:noFill/>
              </a:ln>
              <a:solidFill>
                <a:schemeClr val="tx1"/>
              </a:solidFill>
              <a:effectLst/>
              <a:uLnTx/>
              <a:uFillTx/>
              <a:latin typeface="Verdana"/>
              <a:ea typeface="+mj-ea"/>
              <a:cs typeface="Verdana"/>
            </a:endParaRPr>
          </a:p>
        </p:txBody>
      </p:sp>
      <p:sp>
        <p:nvSpPr>
          <p:cNvPr id="11" name="Inhaltsplatzhalter 2"/>
          <p:cNvSpPr txBox="1">
            <a:spLocks/>
          </p:cNvSpPr>
          <p:nvPr/>
        </p:nvSpPr>
        <p:spPr>
          <a:xfrm>
            <a:off x="637200" y="1474673"/>
            <a:ext cx="8229600" cy="3518867"/>
          </a:xfrm>
          <a:prstGeom prst="rect">
            <a:avLst/>
          </a:prstGeom>
        </p:spPr>
        <p:txBody>
          <a:bodyPr>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de-DE" sz="1600" dirty="0" smtClean="0"/>
              <a:t>Studie von Rödl &amp; Partner (veröff. August 2015)</a:t>
            </a:r>
          </a:p>
          <a:p>
            <a:pPr>
              <a:spcBef>
                <a:spcPts val="0"/>
              </a:spcBef>
              <a:spcAft>
                <a:spcPts val="600"/>
              </a:spcAft>
            </a:pPr>
            <a:r>
              <a:rPr lang="de-DE" sz="1600" dirty="0" smtClean="0"/>
              <a:t>Befragung von 74 Personen von Stadtwerken und Energieversorgern </a:t>
            </a:r>
            <a:br>
              <a:rPr lang="de-DE" sz="1600" dirty="0" smtClean="0"/>
            </a:br>
            <a:r>
              <a:rPr lang="de-DE" sz="1600" dirty="0" smtClean="0"/>
              <a:t>(50 </a:t>
            </a:r>
            <a:r>
              <a:rPr lang="de-DE" sz="1600" dirty="0"/>
              <a:t>D</a:t>
            </a:r>
            <a:r>
              <a:rPr lang="de-DE" sz="1600" dirty="0" smtClean="0"/>
              <a:t>atensätze berücksichtigt)</a:t>
            </a:r>
            <a:endParaRPr lang="de-DE" sz="1400" dirty="0"/>
          </a:p>
          <a:p>
            <a:pPr>
              <a:spcBef>
                <a:spcPts val="0"/>
              </a:spcBef>
              <a:spcAft>
                <a:spcPts val="600"/>
              </a:spcAft>
            </a:pPr>
            <a:endParaRPr lang="de-DE" sz="1800" dirty="0" smtClean="0"/>
          </a:p>
        </p:txBody>
      </p:sp>
      <p:graphicFrame>
        <p:nvGraphicFramePr>
          <p:cNvPr id="3" name="Diagramm 2"/>
          <p:cNvGraphicFramePr/>
          <p:nvPr/>
        </p:nvGraphicFramePr>
        <p:xfrm>
          <a:off x="0" y="2493125"/>
          <a:ext cx="8413845" cy="38271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p:cNvSpPr txBox="1"/>
          <p:nvPr/>
        </p:nvSpPr>
        <p:spPr>
          <a:xfrm>
            <a:off x="7062717" y="3247612"/>
            <a:ext cx="1937982" cy="2292935"/>
          </a:xfrm>
          <a:prstGeom prst="rect">
            <a:avLst/>
          </a:prstGeom>
          <a:noFill/>
        </p:spPr>
        <p:txBody>
          <a:bodyPr wrap="square" rtlCol="0">
            <a:spAutoFit/>
          </a:bodyPr>
          <a:lstStyle/>
          <a:p>
            <a:pPr>
              <a:spcAft>
                <a:spcPts val="600"/>
              </a:spcAft>
            </a:pPr>
            <a:r>
              <a:rPr lang="de-DE" sz="1600" dirty="0" smtClean="0">
                <a:solidFill>
                  <a:schemeClr val="tx2"/>
                </a:solidFill>
              </a:rPr>
              <a:t>Klares Votum: </a:t>
            </a:r>
          </a:p>
          <a:p>
            <a:pPr marL="182563" indent="-182563">
              <a:spcAft>
                <a:spcPts val="600"/>
              </a:spcAft>
              <a:buFont typeface="Arial" charset="0"/>
              <a:buChar char="•"/>
            </a:pPr>
            <a:r>
              <a:rPr lang="de-DE" sz="1600" dirty="0" smtClean="0">
                <a:solidFill>
                  <a:schemeClr val="tx2"/>
                </a:solidFill>
              </a:rPr>
              <a:t>Mehr als 2/3 </a:t>
            </a:r>
            <a:br>
              <a:rPr lang="de-DE" sz="1600" dirty="0" smtClean="0">
                <a:solidFill>
                  <a:schemeClr val="tx2"/>
                </a:solidFill>
              </a:rPr>
            </a:br>
            <a:r>
              <a:rPr lang="de-DE" sz="1600" dirty="0" smtClean="0">
                <a:solidFill>
                  <a:schemeClr val="tx2"/>
                </a:solidFill>
              </a:rPr>
              <a:t>berichten vom </a:t>
            </a:r>
            <a:br>
              <a:rPr lang="de-DE" sz="1600" dirty="0" smtClean="0">
                <a:solidFill>
                  <a:schemeClr val="tx2"/>
                </a:solidFill>
              </a:rPr>
            </a:br>
            <a:r>
              <a:rPr lang="de-DE" sz="1600" dirty="0" smtClean="0">
                <a:solidFill>
                  <a:schemeClr val="tx2"/>
                </a:solidFill>
              </a:rPr>
              <a:t>Ausbau der </a:t>
            </a:r>
            <a:br>
              <a:rPr lang="de-DE" sz="1600" dirty="0" smtClean="0">
                <a:solidFill>
                  <a:schemeClr val="tx2"/>
                </a:solidFill>
              </a:rPr>
            </a:br>
            <a:r>
              <a:rPr lang="de-DE" sz="1600" dirty="0" smtClean="0">
                <a:solidFill>
                  <a:schemeClr val="tx2"/>
                </a:solidFill>
              </a:rPr>
              <a:t>Fernwärme</a:t>
            </a:r>
          </a:p>
          <a:p>
            <a:pPr marL="182563" indent="-182563">
              <a:spcAft>
                <a:spcPts val="600"/>
              </a:spcAft>
              <a:buFont typeface="Arial" charset="0"/>
              <a:buChar char="•"/>
            </a:pPr>
            <a:r>
              <a:rPr lang="de-DE" sz="1600" dirty="0" smtClean="0">
                <a:solidFill>
                  <a:schemeClr val="tx2"/>
                </a:solidFill>
              </a:rPr>
              <a:t>31% keine Veränderung</a:t>
            </a:r>
          </a:p>
          <a:p>
            <a:pPr marL="182563" indent="-182563">
              <a:spcAft>
                <a:spcPts val="600"/>
              </a:spcAft>
              <a:buFont typeface="Arial" charset="0"/>
              <a:buChar char="•"/>
            </a:pPr>
            <a:r>
              <a:rPr lang="de-DE" sz="1600" dirty="0" smtClean="0">
                <a:solidFill>
                  <a:schemeClr val="tx2"/>
                </a:solidFill>
              </a:rPr>
              <a:t>0% Rückbau</a:t>
            </a:r>
            <a:endParaRPr lang="de-DE" sz="1600" dirty="0">
              <a:solidFill>
                <a:schemeClr val="tx2"/>
              </a:solidFill>
            </a:endParaRPr>
          </a:p>
        </p:txBody>
      </p:sp>
      <p:sp>
        <p:nvSpPr>
          <p:cNvPr id="6" name="Textfeld 5"/>
          <p:cNvSpPr txBox="1"/>
          <p:nvPr/>
        </p:nvSpPr>
        <p:spPr>
          <a:xfrm>
            <a:off x="7062717" y="6058697"/>
            <a:ext cx="1778454" cy="261610"/>
          </a:xfrm>
          <a:prstGeom prst="rect">
            <a:avLst/>
          </a:prstGeom>
          <a:noFill/>
        </p:spPr>
        <p:txBody>
          <a:bodyPr wrap="square" rtlCol="0">
            <a:spAutoFit/>
          </a:bodyPr>
          <a:lstStyle/>
          <a:p>
            <a:r>
              <a:rPr lang="de-DE" sz="1100" dirty="0" smtClean="0"/>
              <a:t>Quelle: </a:t>
            </a:r>
            <a:r>
              <a:rPr lang="de-DE" sz="1100" dirty="0" smtClean="0">
                <a:hlinkClick r:id="rId4"/>
              </a:rPr>
              <a:t>Rödl </a:t>
            </a:r>
            <a:r>
              <a:rPr lang="de-DE" sz="1100" smtClean="0">
                <a:hlinkClick r:id="rId4"/>
              </a:rPr>
              <a:t>&amp; Partner</a:t>
            </a:r>
            <a:endParaRPr lang="de-DE" sz="1100" smtClean="0"/>
          </a:p>
        </p:txBody>
      </p:sp>
    </p:spTree>
    <p:extLst>
      <p:ext uri="{BB962C8B-B14F-4D97-AF65-F5344CB8AC3E}">
        <p14:creationId xmlns:p14="http://schemas.microsoft.com/office/powerpoint/2010/main" val="602936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37200" y="338196"/>
            <a:ext cx="8229600" cy="546100"/>
          </a:xfrm>
          <a:prstGeom prst="rect">
            <a:avLst/>
          </a:prstGeom>
        </p:spPr>
        <p:txBody>
          <a:bodyPr vert="horz" lIns="0" tIns="0" rIns="0" bIns="0" rtlCol="0" anchor="t" anchorCtr="0">
            <a:noAutofit/>
          </a:bodyPr>
          <a:lstStyle/>
          <a:p>
            <a:pPr>
              <a:spcBef>
                <a:spcPct val="0"/>
              </a:spcBef>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Eingriffe</a:t>
            </a:r>
            <a:r>
              <a:rPr kumimoji="0" lang="de-DE" sz="2400" i="0" u="none" strike="noStrike" kern="1200" cap="none" spc="0" normalizeH="0" noProof="0" dirty="0" smtClean="0">
                <a:ln>
                  <a:noFill/>
                </a:ln>
                <a:solidFill>
                  <a:schemeClr val="tx1"/>
                </a:solidFill>
                <a:effectLst/>
                <a:uLnTx/>
                <a:uFillTx/>
                <a:latin typeface="Verdana"/>
                <a:ea typeface="+mj-ea"/>
                <a:cs typeface="Verdana"/>
              </a:rPr>
              <a:t> in den Wärmemarkt</a:t>
            </a:r>
            <a:r>
              <a:rPr kumimoji="0" lang="de-DE" sz="2400" b="1" i="0" u="none" strike="noStrike" kern="1200" cap="none" spc="0" normalizeH="0" noProof="0" dirty="0" smtClean="0">
                <a:ln>
                  <a:noFill/>
                </a:ln>
                <a:solidFill>
                  <a:schemeClr val="tx1"/>
                </a:solidFill>
                <a:effectLst/>
                <a:uLnTx/>
                <a:uFillTx/>
                <a:latin typeface="Verdana"/>
                <a:ea typeface="+mj-ea"/>
                <a:cs typeface="Verdana"/>
              </a:rPr>
              <a:t/>
            </a:r>
            <a:br>
              <a:rPr kumimoji="0" lang="de-DE" sz="2400" b="1" i="0" u="none" strike="noStrike" kern="1200" cap="none" spc="0" normalizeH="0" noProof="0" dirty="0" smtClean="0">
                <a:ln>
                  <a:noFill/>
                </a:ln>
                <a:solidFill>
                  <a:schemeClr val="tx1"/>
                </a:solidFill>
                <a:effectLst/>
                <a:uLnTx/>
                <a:uFillTx/>
                <a:latin typeface="Verdana"/>
                <a:ea typeface="+mj-ea"/>
                <a:cs typeface="Verdana"/>
              </a:rPr>
            </a:br>
            <a:r>
              <a:rPr kumimoji="0" lang="de-DE" sz="2400" b="1" i="0" u="none" strike="noStrike" kern="1200" cap="none" spc="0" normalizeH="0" noProof="0" dirty="0" smtClean="0">
                <a:ln>
                  <a:noFill/>
                </a:ln>
                <a:solidFill>
                  <a:schemeClr val="tx1"/>
                </a:solidFill>
                <a:effectLst/>
                <a:uLnTx/>
                <a:uFillTx/>
                <a:latin typeface="Verdana"/>
                <a:ea typeface="+mj-ea"/>
                <a:cs typeface="Verdana"/>
              </a:rPr>
              <a:t>Erneut: Landeskartellbehörde prüfte Preise</a:t>
            </a:r>
            <a:endParaRPr lang="de-DE" dirty="0"/>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b="1" i="0" u="none" strike="noStrike" kern="1200" cap="none" spc="0" normalizeH="0" baseline="0" noProof="0" dirty="0">
              <a:ln>
                <a:noFill/>
              </a:ln>
              <a:solidFill>
                <a:schemeClr val="tx1"/>
              </a:solidFill>
              <a:effectLst/>
              <a:uLnTx/>
              <a:uFillTx/>
              <a:latin typeface="Verdana"/>
              <a:ea typeface="+mj-ea"/>
              <a:cs typeface="Verdana"/>
            </a:endParaRPr>
          </a:p>
        </p:txBody>
      </p:sp>
      <p:sp>
        <p:nvSpPr>
          <p:cNvPr id="11" name="Inhaltsplatzhalter 2"/>
          <p:cNvSpPr txBox="1">
            <a:spLocks/>
          </p:cNvSpPr>
          <p:nvPr/>
        </p:nvSpPr>
        <p:spPr>
          <a:xfrm>
            <a:off x="637200" y="1474673"/>
            <a:ext cx="8229600" cy="3518867"/>
          </a:xfrm>
          <a:prstGeom prst="rect">
            <a:avLst/>
          </a:prstGeom>
        </p:spPr>
        <p:txBody>
          <a:bodyPr>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de-DE" sz="1600" dirty="0" smtClean="0"/>
              <a:t>Landeskartellbehörde </a:t>
            </a:r>
            <a:r>
              <a:rPr lang="de-DE" sz="1600" dirty="0"/>
              <a:t>Niedersachsen </a:t>
            </a:r>
            <a:r>
              <a:rPr lang="de-DE" sz="1600" dirty="0" smtClean="0"/>
              <a:t>hatte </a:t>
            </a:r>
            <a:r>
              <a:rPr lang="de-DE" sz="1600" dirty="0"/>
              <a:t>Zweifel an </a:t>
            </a:r>
            <a:r>
              <a:rPr lang="de-DE" sz="1600" dirty="0" smtClean="0"/>
              <a:t>FW-Preisen</a:t>
            </a:r>
          </a:p>
          <a:p>
            <a:pPr>
              <a:spcBef>
                <a:spcPts val="0"/>
              </a:spcBef>
              <a:spcAft>
                <a:spcPts val="600"/>
              </a:spcAft>
            </a:pPr>
            <a:r>
              <a:rPr lang="de-DE" sz="1600" dirty="0" smtClean="0"/>
              <a:t>58 </a:t>
            </a:r>
            <a:r>
              <a:rPr lang="de-DE" sz="1600" dirty="0"/>
              <a:t>Versorger </a:t>
            </a:r>
            <a:r>
              <a:rPr lang="de-DE" sz="1600" dirty="0" smtClean="0"/>
              <a:t>mussten Preise </a:t>
            </a:r>
            <a:r>
              <a:rPr lang="de-DE" sz="1600" dirty="0"/>
              <a:t>und Strukturdaten </a:t>
            </a:r>
            <a:r>
              <a:rPr lang="de-DE" sz="1600" dirty="0" smtClean="0"/>
              <a:t>offenlegen</a:t>
            </a:r>
          </a:p>
          <a:p>
            <a:pPr>
              <a:spcBef>
                <a:spcPts val="0"/>
              </a:spcBef>
              <a:spcAft>
                <a:spcPts val="600"/>
              </a:spcAft>
            </a:pPr>
            <a:r>
              <a:rPr lang="de-DE" sz="1600" dirty="0" smtClean="0"/>
              <a:t>Ergebnisse: </a:t>
            </a:r>
          </a:p>
          <a:p>
            <a:pPr lvl="1">
              <a:spcBef>
                <a:spcPts val="0"/>
              </a:spcBef>
              <a:spcAft>
                <a:spcPts val="600"/>
              </a:spcAft>
            </a:pPr>
            <a:r>
              <a:rPr lang="de-DE" dirty="0" smtClean="0"/>
              <a:t>7 Versorger mind. 20 % über Mittelwert</a:t>
            </a:r>
          </a:p>
          <a:p>
            <a:pPr lvl="1">
              <a:spcBef>
                <a:spcPts val="0"/>
              </a:spcBef>
              <a:spcAft>
                <a:spcPts val="600"/>
              </a:spcAft>
            </a:pPr>
            <a:r>
              <a:rPr lang="de-DE" dirty="0" smtClean="0"/>
              <a:t>Müssen sich nun rechtfertigen</a:t>
            </a:r>
          </a:p>
          <a:p>
            <a:pPr lvl="1">
              <a:spcBef>
                <a:spcPts val="0"/>
              </a:spcBef>
              <a:spcAft>
                <a:spcPts val="600"/>
              </a:spcAft>
            </a:pPr>
            <a:r>
              <a:rPr lang="de-DE" dirty="0" smtClean="0"/>
              <a:t>Ggf. Zwang zu Preissenkungen</a:t>
            </a:r>
          </a:p>
          <a:p>
            <a:pPr>
              <a:spcBef>
                <a:spcPts val="0"/>
              </a:spcBef>
              <a:spcAft>
                <a:spcPts val="600"/>
              </a:spcAft>
            </a:pPr>
            <a:endParaRPr lang="de-DE" sz="1800" dirty="0" smtClean="0"/>
          </a:p>
        </p:txBody>
      </p:sp>
      <p:sp>
        <p:nvSpPr>
          <p:cNvPr id="5" name="Textfeld 4"/>
          <p:cNvSpPr txBox="1"/>
          <p:nvPr/>
        </p:nvSpPr>
        <p:spPr>
          <a:xfrm>
            <a:off x="637200" y="4339433"/>
            <a:ext cx="5238161" cy="1477328"/>
          </a:xfrm>
          <a:prstGeom prst="rect">
            <a:avLst/>
          </a:prstGeom>
          <a:noFill/>
        </p:spPr>
        <p:txBody>
          <a:bodyPr wrap="square" rtlCol="0">
            <a:spAutoFit/>
          </a:bodyPr>
          <a:lstStyle/>
          <a:p>
            <a:pPr>
              <a:spcAft>
                <a:spcPts val="600"/>
              </a:spcAft>
            </a:pPr>
            <a:r>
              <a:rPr lang="de-DE" sz="1600" dirty="0" smtClean="0">
                <a:solidFill>
                  <a:schemeClr val="tx2"/>
                </a:solidFill>
              </a:rPr>
              <a:t>Hintergrund: </a:t>
            </a:r>
          </a:p>
          <a:p>
            <a:pPr marL="182563" indent="-182563">
              <a:spcAft>
                <a:spcPts val="600"/>
              </a:spcAft>
              <a:buFont typeface="Arial" charset="0"/>
              <a:buChar char="•"/>
            </a:pPr>
            <a:r>
              <a:rPr lang="de-DE" sz="1600" dirty="0" smtClean="0">
                <a:solidFill>
                  <a:schemeClr val="tx2"/>
                </a:solidFill>
              </a:rPr>
              <a:t>10 % der Einwohner in Niedersachsen beziehen Fernwärme</a:t>
            </a:r>
          </a:p>
          <a:p>
            <a:pPr marL="182563" indent="-182563">
              <a:spcAft>
                <a:spcPts val="600"/>
              </a:spcAft>
              <a:buFont typeface="Arial" charset="0"/>
              <a:buChar char="•"/>
            </a:pPr>
            <a:r>
              <a:rPr lang="de-DE" sz="1600" dirty="0" smtClean="0">
                <a:solidFill>
                  <a:schemeClr val="tx2"/>
                </a:solidFill>
              </a:rPr>
              <a:t>Fernwärmenutzer können über den Anbieter nicht entscheiden</a:t>
            </a:r>
            <a:endParaRPr lang="de-DE" sz="1600" dirty="0">
              <a:solidFill>
                <a:schemeClr val="tx2"/>
              </a:solidFill>
            </a:endParaRPr>
          </a:p>
        </p:txBody>
      </p:sp>
      <p:sp>
        <p:nvSpPr>
          <p:cNvPr id="6" name="Textfeld 5"/>
          <p:cNvSpPr txBox="1"/>
          <p:nvPr/>
        </p:nvSpPr>
        <p:spPr>
          <a:xfrm>
            <a:off x="6271146" y="6058697"/>
            <a:ext cx="2570025" cy="261610"/>
          </a:xfrm>
          <a:prstGeom prst="rect">
            <a:avLst/>
          </a:prstGeom>
          <a:noFill/>
        </p:spPr>
        <p:txBody>
          <a:bodyPr wrap="square" rtlCol="0">
            <a:spAutoFit/>
          </a:bodyPr>
          <a:lstStyle/>
          <a:p>
            <a:r>
              <a:rPr lang="de-DE" sz="1100" dirty="0" smtClean="0"/>
              <a:t>Quelle: </a:t>
            </a:r>
            <a:r>
              <a:rPr lang="de-DE" sz="1100" dirty="0" smtClean="0">
                <a:hlinkClick r:id="rId3"/>
              </a:rPr>
              <a:t>Die Welt 23.07.2015</a:t>
            </a:r>
            <a:endParaRPr lang="de-DE" sz="1100" dirty="0" smtClean="0"/>
          </a:p>
        </p:txBody>
      </p:sp>
      <p:pic>
        <p:nvPicPr>
          <p:cNvPr id="7" name="Bild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9155" y="3823931"/>
            <a:ext cx="3039581" cy="2028703"/>
          </a:xfrm>
          <a:prstGeom prst="rect">
            <a:avLst/>
          </a:prstGeom>
        </p:spPr>
      </p:pic>
      <p:pic>
        <p:nvPicPr>
          <p:cNvPr id="1026" name="Picture 2" descr="ttp://www.erdwaerme-firmen.de/media/bundeslaender/niedersachse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6986" y="2320023"/>
            <a:ext cx="1952770" cy="128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555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Fernwärme Berlin Rhinstr._040215_5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367"/>
            <a:ext cx="9144000" cy="6854633"/>
          </a:xfrm>
          <a:prstGeom prst="rect">
            <a:avLst/>
          </a:prstGeom>
        </p:spPr>
      </p:pic>
      <p:sp>
        <p:nvSpPr>
          <p:cNvPr id="3" name="Rechteck 2"/>
          <p:cNvSpPr/>
          <p:nvPr/>
        </p:nvSpPr>
        <p:spPr>
          <a:xfrm>
            <a:off x="2574" y="4091781"/>
            <a:ext cx="7236426" cy="1479550"/>
          </a:xfrm>
          <a:prstGeom prst="rect">
            <a:avLst/>
          </a:prstGeom>
          <a:solidFill>
            <a:schemeClr val="accent1">
              <a:lumMod val="50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 name="Bild 3" descr="Freie-Waerme-Logo-rgb_weiss.ai"/>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2668" y="3856831"/>
            <a:ext cx="2552232" cy="1803400"/>
          </a:xfrm>
          <a:prstGeom prst="rect">
            <a:avLst/>
          </a:prstGeom>
        </p:spPr>
      </p:pic>
      <p:sp>
        <p:nvSpPr>
          <p:cNvPr id="5" name="Untertitel 4"/>
          <p:cNvSpPr txBox="1">
            <a:spLocks/>
          </p:cNvSpPr>
          <p:nvPr/>
        </p:nvSpPr>
        <p:spPr>
          <a:xfrm>
            <a:off x="762000" y="4586685"/>
            <a:ext cx="5168900" cy="605632"/>
          </a:xfrm>
          <a:prstGeom prst="rect">
            <a:avLst/>
          </a:prstGeom>
        </p:spPr>
        <p:txBody>
          <a:bodyPr vert="horz" lIns="0" tIns="45720" rIns="0" bIns="45720" rtlCol="0">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de-DE" sz="2800" b="1" dirty="0" smtClean="0">
                <a:solidFill>
                  <a:schemeClr val="accent3"/>
                </a:solidFill>
              </a:rPr>
              <a:t>Auswirkungen</a:t>
            </a:r>
            <a:endParaRPr lang="de-DE" sz="2800" b="1" dirty="0">
              <a:solidFill>
                <a:schemeClr val="accent3"/>
              </a:solidFill>
            </a:endParaRPr>
          </a:p>
        </p:txBody>
      </p:sp>
      <p:cxnSp>
        <p:nvCxnSpPr>
          <p:cNvPr id="6" name="Gerade Verbindung 5"/>
          <p:cNvCxnSpPr/>
          <p:nvPr/>
        </p:nvCxnSpPr>
        <p:spPr>
          <a:xfrm rot="5400000">
            <a:off x="4498975" y="4837906"/>
            <a:ext cx="1212850" cy="1588"/>
          </a:xfrm>
          <a:prstGeom prst="line">
            <a:avLst/>
          </a:prstGeom>
          <a:ln w="63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343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37200" y="495300"/>
            <a:ext cx="8229600" cy="546100"/>
          </a:xfrm>
          <a:prstGeom prst="rect">
            <a:avLst/>
          </a:prstGeom>
        </p:spPr>
        <p:txBody>
          <a:bodyPr vert="horz" lIns="0" tIns="0" rIns="0" bIns="0" rtlCol="0" anchor="t" anchorCtr="0">
            <a:noAutofit/>
          </a:bodyPr>
          <a:lstStyle/>
          <a:p>
            <a:pPr>
              <a:spcBef>
                <a:spcPct val="0"/>
              </a:spcBef>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Eingriffe</a:t>
            </a:r>
            <a:r>
              <a:rPr kumimoji="0" lang="de-DE" sz="2400" i="0" u="none" strike="noStrike" kern="1200" cap="none" spc="0" normalizeH="0" noProof="0" dirty="0" smtClean="0">
                <a:ln>
                  <a:noFill/>
                </a:ln>
                <a:solidFill>
                  <a:schemeClr val="tx1"/>
                </a:solidFill>
                <a:effectLst/>
                <a:uLnTx/>
                <a:uFillTx/>
                <a:latin typeface="Verdana"/>
                <a:ea typeface="+mj-ea"/>
                <a:cs typeface="Verdana"/>
              </a:rPr>
              <a:t> in den Wärmemarkt</a:t>
            </a:r>
            <a:r>
              <a:rPr kumimoji="0" lang="de-DE" sz="2400" b="1" i="0" u="none" strike="noStrike" kern="1200" cap="none" spc="0" normalizeH="0" noProof="0" dirty="0" smtClean="0">
                <a:ln>
                  <a:noFill/>
                </a:ln>
                <a:solidFill>
                  <a:schemeClr val="tx1"/>
                </a:solidFill>
                <a:effectLst/>
                <a:uLnTx/>
                <a:uFillTx/>
                <a:latin typeface="Verdana"/>
                <a:ea typeface="+mj-ea"/>
                <a:cs typeface="Verdana"/>
              </a:rPr>
              <a:t/>
            </a:r>
            <a:br>
              <a:rPr kumimoji="0" lang="de-DE" sz="2400" b="1" i="0" u="none" strike="noStrike" kern="1200" cap="none" spc="0" normalizeH="0" noProof="0" dirty="0" smtClean="0">
                <a:ln>
                  <a:noFill/>
                </a:ln>
                <a:solidFill>
                  <a:schemeClr val="tx1"/>
                </a:solidFill>
                <a:effectLst/>
                <a:uLnTx/>
                <a:uFillTx/>
                <a:latin typeface="Verdana"/>
                <a:ea typeface="+mj-ea"/>
                <a:cs typeface="Verdana"/>
              </a:rPr>
            </a:br>
            <a:r>
              <a:rPr kumimoji="0" lang="de-DE" sz="2400" b="1" i="0" u="none" strike="noStrike" kern="1200" cap="none" spc="0" normalizeH="0" noProof="0" dirty="0" smtClean="0">
                <a:ln>
                  <a:noFill/>
                </a:ln>
                <a:solidFill>
                  <a:schemeClr val="tx1"/>
                </a:solidFill>
                <a:effectLst/>
                <a:uLnTx/>
                <a:uFillTx/>
                <a:latin typeface="Verdana"/>
                <a:ea typeface="+mj-ea"/>
                <a:cs typeface="Verdana"/>
              </a:rPr>
              <a:t>Die Folgen - Neckargemünd</a:t>
            </a:r>
            <a:endParaRPr lang="de-DE" dirty="0"/>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b="1" i="0" u="none" strike="noStrike" kern="1200" cap="none" spc="0" normalizeH="0" baseline="0" noProof="0" dirty="0">
              <a:ln>
                <a:noFill/>
              </a:ln>
              <a:solidFill>
                <a:schemeClr val="tx1"/>
              </a:solidFill>
              <a:effectLst/>
              <a:uLnTx/>
              <a:uFillTx/>
              <a:latin typeface="Verdana"/>
              <a:ea typeface="+mj-ea"/>
              <a:cs typeface="Verdana"/>
            </a:endParaRPr>
          </a:p>
        </p:txBody>
      </p:sp>
      <p:sp>
        <p:nvSpPr>
          <p:cNvPr id="4" name="Inhaltsplatzhalter 2"/>
          <p:cNvSpPr txBox="1">
            <a:spLocks/>
          </p:cNvSpPr>
          <p:nvPr/>
        </p:nvSpPr>
        <p:spPr>
          <a:xfrm>
            <a:off x="292100" y="1563975"/>
            <a:ext cx="8250238" cy="3518867"/>
          </a:xfrm>
          <a:prstGeom prst="rect">
            <a:avLst/>
          </a:prstGeom>
        </p:spPr>
        <p:txBody>
          <a:bodyPr>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de-DE" sz="2000" b="1" dirty="0" smtClean="0">
                <a:solidFill>
                  <a:srgbClr val="99BF15"/>
                </a:solidFill>
              </a:rPr>
              <a:t>Neckargemünd bei Heidelberg (2013)</a:t>
            </a:r>
          </a:p>
          <a:p>
            <a:pPr marL="0" indent="0">
              <a:spcBef>
                <a:spcPts val="0"/>
              </a:spcBef>
              <a:spcAft>
                <a:spcPts val="1800"/>
              </a:spcAft>
              <a:buNone/>
            </a:pPr>
            <a:r>
              <a:rPr lang="de-DE" sz="2000" b="1" dirty="0" smtClean="0">
                <a:solidFill>
                  <a:srgbClr val="99BF15"/>
                </a:solidFill>
              </a:rPr>
              <a:t>Planungsfehler – Defizitärer Betrieb</a:t>
            </a:r>
            <a:endParaRPr lang="de-DE" sz="2000" dirty="0" smtClean="0">
              <a:solidFill>
                <a:srgbClr val="99BF15"/>
              </a:solidFill>
            </a:endParaRPr>
          </a:p>
          <a:p>
            <a:pPr>
              <a:spcBef>
                <a:spcPts val="0"/>
              </a:spcBef>
              <a:spcAft>
                <a:spcPts val="600"/>
              </a:spcAft>
            </a:pPr>
            <a:r>
              <a:rPr lang="de-DE" dirty="0" smtClean="0"/>
              <a:t>Entscheidung für Nahwärme-Heizkraftwerk</a:t>
            </a:r>
          </a:p>
          <a:p>
            <a:pPr>
              <a:spcBef>
                <a:spcPts val="0"/>
              </a:spcBef>
              <a:spcAft>
                <a:spcPts val="600"/>
              </a:spcAft>
            </a:pPr>
            <a:r>
              <a:rPr lang="de-DE" dirty="0" smtClean="0"/>
              <a:t>Obwohl </a:t>
            </a:r>
            <a:r>
              <a:rPr lang="de-DE" dirty="0"/>
              <a:t>vorher diverse Gasanbieter Liefernetz </a:t>
            </a:r>
            <a:r>
              <a:rPr lang="de-DE" dirty="0" smtClean="0"/>
              <a:t/>
            </a:r>
            <a:br>
              <a:rPr lang="de-DE" dirty="0" smtClean="0"/>
            </a:br>
            <a:r>
              <a:rPr lang="de-DE" dirty="0" smtClean="0"/>
              <a:t>wegen Niedrigenergiehäusern ablehnten</a:t>
            </a:r>
          </a:p>
          <a:p>
            <a:pPr>
              <a:spcBef>
                <a:spcPts val="0"/>
              </a:spcBef>
              <a:spcAft>
                <a:spcPts val="600"/>
              </a:spcAft>
            </a:pPr>
            <a:r>
              <a:rPr lang="de-DE" dirty="0" smtClean="0"/>
              <a:t>Einzelfeuerstätten erlaubt</a:t>
            </a:r>
          </a:p>
          <a:p>
            <a:pPr>
              <a:spcBef>
                <a:spcPts val="0"/>
              </a:spcBef>
              <a:spcAft>
                <a:spcPts val="600"/>
              </a:spcAft>
            </a:pPr>
            <a:r>
              <a:rPr lang="de-DE" b="1" dirty="0" smtClean="0">
                <a:solidFill>
                  <a:srgbClr val="FF0000"/>
                </a:solidFill>
              </a:rPr>
              <a:t>Nahwärme-Preise von Beginn an </a:t>
            </a:r>
            <a:br>
              <a:rPr lang="de-DE" b="1" dirty="0" smtClean="0">
                <a:solidFill>
                  <a:srgbClr val="FF0000"/>
                </a:solidFill>
              </a:rPr>
            </a:br>
            <a:r>
              <a:rPr lang="de-DE" b="1" dirty="0" smtClean="0">
                <a:solidFill>
                  <a:srgbClr val="FF0000"/>
                </a:solidFill>
              </a:rPr>
              <a:t>am oberen Limit</a:t>
            </a:r>
          </a:p>
          <a:p>
            <a:pPr>
              <a:spcBef>
                <a:spcPts val="0"/>
              </a:spcBef>
              <a:spcAft>
                <a:spcPts val="600"/>
              </a:spcAft>
            </a:pPr>
            <a:r>
              <a:rPr lang="de-DE" b="1" dirty="0" smtClean="0">
                <a:solidFill>
                  <a:srgbClr val="FF0000"/>
                </a:solidFill>
              </a:rPr>
              <a:t>Finanzielle Mehrbelastungen </a:t>
            </a:r>
            <a:r>
              <a:rPr lang="de-DE" b="1" dirty="0">
                <a:solidFill>
                  <a:srgbClr val="FF0000"/>
                </a:solidFill>
              </a:rPr>
              <a:t>für </a:t>
            </a:r>
            <a:r>
              <a:rPr lang="de-DE" b="1" dirty="0" smtClean="0">
                <a:solidFill>
                  <a:srgbClr val="FF0000"/>
                </a:solidFill>
              </a:rPr>
              <a:t>Bürger </a:t>
            </a:r>
            <a:br>
              <a:rPr lang="de-DE" b="1" dirty="0" smtClean="0">
                <a:solidFill>
                  <a:srgbClr val="FF0000"/>
                </a:solidFill>
              </a:rPr>
            </a:br>
            <a:r>
              <a:rPr lang="de-DE" b="1" dirty="0" smtClean="0">
                <a:solidFill>
                  <a:srgbClr val="FF0000"/>
                </a:solidFill>
              </a:rPr>
              <a:t>und Kommune</a:t>
            </a:r>
            <a:endParaRPr lang="de-DE" b="1" dirty="0">
              <a:solidFill>
                <a:srgbClr val="FF0000"/>
              </a:solidFill>
            </a:endParaRPr>
          </a:p>
        </p:txBody>
      </p:sp>
      <p:pic>
        <p:nvPicPr>
          <p:cNvPr id="3" name="Bild 2" descr="13.11.07-Ngd-Neu-Bau-#2E055.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019031" y="1467424"/>
            <a:ext cx="2847769" cy="1898513"/>
          </a:xfrm>
          <a:prstGeom prst="rect">
            <a:avLst/>
          </a:prstGeom>
          <a:ln>
            <a:solidFill>
              <a:srgbClr val="BFBFBF"/>
            </a:solidFill>
          </a:ln>
        </p:spPr>
      </p:pic>
      <p:pic>
        <p:nvPicPr>
          <p:cNvPr id="6" name="Bild 5" descr="13.11.07-Ngd-Klgem-Fern-Wärme3-alex3.jpg"/>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6019031" y="3481207"/>
            <a:ext cx="2847769" cy="1898513"/>
          </a:xfrm>
          <a:prstGeom prst="rect">
            <a:avLst/>
          </a:prstGeom>
          <a:ln>
            <a:solidFill>
              <a:srgbClr val="BFBFBF"/>
            </a:solidFill>
          </a:ln>
        </p:spPr>
      </p:pic>
      <p:sp>
        <p:nvSpPr>
          <p:cNvPr id="7" name="Textfeld 6"/>
          <p:cNvSpPr txBox="1"/>
          <p:nvPr/>
        </p:nvSpPr>
        <p:spPr>
          <a:xfrm>
            <a:off x="6557819" y="5389297"/>
            <a:ext cx="2416740" cy="276999"/>
          </a:xfrm>
          <a:prstGeom prst="rect">
            <a:avLst/>
          </a:prstGeom>
          <a:solidFill>
            <a:srgbClr val="FFFFFF"/>
          </a:solidFill>
        </p:spPr>
        <p:txBody>
          <a:bodyPr wrap="square" rtlCol="0">
            <a:spAutoFit/>
          </a:bodyPr>
          <a:lstStyle/>
          <a:p>
            <a:pPr algn="r"/>
            <a:r>
              <a:rPr lang="de-DE" sz="1200" dirty="0" smtClean="0">
                <a:hlinkClick r:id="rId7"/>
              </a:rPr>
              <a:t>Bericht energiefernsehen.de</a:t>
            </a:r>
            <a:endParaRPr lang="de-DE" sz="1200" dirty="0"/>
          </a:p>
        </p:txBody>
      </p:sp>
    </p:spTree>
    <p:extLst>
      <p:ext uri="{BB962C8B-B14F-4D97-AF65-F5344CB8AC3E}">
        <p14:creationId xmlns:p14="http://schemas.microsoft.com/office/powerpoint/2010/main" val="1178947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37200" y="495300"/>
            <a:ext cx="8229600" cy="546100"/>
          </a:xfrm>
          <a:prstGeom prst="rect">
            <a:avLst/>
          </a:prstGeom>
        </p:spPr>
        <p:txBody>
          <a:bodyPr vert="horz" lIns="0" tIns="0" rIns="0" bIns="0" rtlCol="0" anchor="t" anchorCtr="0">
            <a:noAutofit/>
          </a:bodyPr>
          <a:lstStyle/>
          <a:p>
            <a:pPr>
              <a:spcBef>
                <a:spcPct val="0"/>
              </a:spcBef>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Eingriffe</a:t>
            </a:r>
            <a:r>
              <a:rPr kumimoji="0" lang="de-DE" sz="2400" i="0" u="none" strike="noStrike" kern="1200" cap="none" spc="0" normalizeH="0" noProof="0" dirty="0" smtClean="0">
                <a:ln>
                  <a:noFill/>
                </a:ln>
                <a:solidFill>
                  <a:schemeClr val="tx1"/>
                </a:solidFill>
                <a:effectLst/>
                <a:uLnTx/>
                <a:uFillTx/>
                <a:latin typeface="Verdana"/>
                <a:ea typeface="+mj-ea"/>
                <a:cs typeface="Verdana"/>
              </a:rPr>
              <a:t> in den Wärmemarkt</a:t>
            </a:r>
            <a:r>
              <a:rPr kumimoji="0" lang="de-DE" sz="2400" b="1" i="0" u="none" strike="noStrike" kern="1200" cap="none" spc="0" normalizeH="0" noProof="0" dirty="0" smtClean="0">
                <a:ln>
                  <a:noFill/>
                </a:ln>
                <a:solidFill>
                  <a:schemeClr val="tx1"/>
                </a:solidFill>
                <a:effectLst/>
                <a:uLnTx/>
                <a:uFillTx/>
                <a:latin typeface="Verdana"/>
                <a:ea typeface="+mj-ea"/>
                <a:cs typeface="Verdana"/>
              </a:rPr>
              <a:t/>
            </a:r>
            <a:br>
              <a:rPr kumimoji="0" lang="de-DE" sz="2400" b="1" i="0" u="none" strike="noStrike" kern="1200" cap="none" spc="0" normalizeH="0" noProof="0" dirty="0" smtClean="0">
                <a:ln>
                  <a:noFill/>
                </a:ln>
                <a:solidFill>
                  <a:schemeClr val="tx1"/>
                </a:solidFill>
                <a:effectLst/>
                <a:uLnTx/>
                <a:uFillTx/>
                <a:latin typeface="Verdana"/>
                <a:ea typeface="+mj-ea"/>
                <a:cs typeface="Verdana"/>
              </a:rPr>
            </a:br>
            <a:r>
              <a:rPr kumimoji="0" lang="de-DE" sz="2400" b="1" i="0" u="none" strike="noStrike" kern="1200" cap="none" spc="0" normalizeH="0" noProof="0" dirty="0" smtClean="0">
                <a:ln>
                  <a:noFill/>
                </a:ln>
                <a:solidFill>
                  <a:schemeClr val="tx1"/>
                </a:solidFill>
                <a:effectLst/>
                <a:uLnTx/>
                <a:uFillTx/>
                <a:latin typeface="Verdana"/>
                <a:ea typeface="+mj-ea"/>
                <a:cs typeface="Verdana"/>
              </a:rPr>
              <a:t>Die Folgen – Feldberg </a:t>
            </a:r>
            <a:endParaRPr lang="de-DE" dirty="0"/>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b="1" i="0" u="none" strike="noStrike" kern="1200" cap="none" spc="0" normalizeH="0" baseline="0" noProof="0" dirty="0">
              <a:ln>
                <a:noFill/>
              </a:ln>
              <a:solidFill>
                <a:schemeClr val="tx1"/>
              </a:solidFill>
              <a:effectLst/>
              <a:uLnTx/>
              <a:uFillTx/>
              <a:latin typeface="Verdana"/>
              <a:ea typeface="+mj-ea"/>
              <a:cs typeface="Verdana"/>
            </a:endParaRPr>
          </a:p>
        </p:txBody>
      </p:sp>
      <p:sp>
        <p:nvSpPr>
          <p:cNvPr id="4" name="Inhaltsplatzhalter 2"/>
          <p:cNvSpPr txBox="1">
            <a:spLocks/>
          </p:cNvSpPr>
          <p:nvPr/>
        </p:nvSpPr>
        <p:spPr>
          <a:xfrm>
            <a:off x="292099" y="1563975"/>
            <a:ext cx="6558203" cy="3518867"/>
          </a:xfrm>
          <a:prstGeom prst="rect">
            <a:avLst/>
          </a:prstGeom>
        </p:spPr>
        <p:txBody>
          <a:bodyPr>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de-DE" sz="2000" b="1" dirty="0">
                <a:solidFill>
                  <a:srgbClr val="99BF15"/>
                </a:solidFill>
              </a:rPr>
              <a:t>Feldberg/Kreis Mecklenburgische </a:t>
            </a:r>
            <a:r>
              <a:rPr lang="de-DE" sz="2000" b="1" dirty="0" smtClean="0">
                <a:solidFill>
                  <a:srgbClr val="99BF15"/>
                </a:solidFill>
              </a:rPr>
              <a:t/>
            </a:r>
            <a:br>
              <a:rPr lang="de-DE" sz="2000" b="1" dirty="0" smtClean="0">
                <a:solidFill>
                  <a:srgbClr val="99BF15"/>
                </a:solidFill>
              </a:rPr>
            </a:br>
            <a:r>
              <a:rPr lang="de-DE" sz="2000" b="1" dirty="0" smtClean="0">
                <a:solidFill>
                  <a:srgbClr val="99BF15"/>
                </a:solidFill>
              </a:rPr>
              <a:t>Seenplatte (2014)</a:t>
            </a:r>
          </a:p>
          <a:p>
            <a:pPr marL="0" indent="0">
              <a:spcBef>
                <a:spcPts val="0"/>
              </a:spcBef>
              <a:spcAft>
                <a:spcPts val="1200"/>
              </a:spcAft>
              <a:buNone/>
            </a:pPr>
            <a:r>
              <a:rPr lang="de-DE" sz="2000" b="1" dirty="0">
                <a:solidFill>
                  <a:srgbClr val="99BF15"/>
                </a:solidFill>
              </a:rPr>
              <a:t>Insolvenz </a:t>
            </a:r>
            <a:r>
              <a:rPr lang="de-DE" sz="2000" b="1" dirty="0" smtClean="0">
                <a:solidFill>
                  <a:srgbClr val="99BF15"/>
                </a:solidFill>
              </a:rPr>
              <a:t>Biomasse</a:t>
            </a:r>
            <a:r>
              <a:rPr lang="de-DE" sz="2000" b="1" dirty="0">
                <a:solidFill>
                  <a:srgbClr val="99BF15"/>
                </a:solidFill>
              </a:rPr>
              <a:t>-Heizwerkbetreibers </a:t>
            </a:r>
            <a:endParaRPr lang="de-DE" sz="2000" b="1" dirty="0" smtClean="0">
              <a:solidFill>
                <a:srgbClr val="99BF15"/>
              </a:solidFill>
            </a:endParaRPr>
          </a:p>
          <a:p>
            <a:pPr lvl="0">
              <a:spcBef>
                <a:spcPts val="0"/>
              </a:spcBef>
              <a:spcAft>
                <a:spcPts val="600"/>
              </a:spcAft>
            </a:pPr>
            <a:r>
              <a:rPr lang="de-DE" dirty="0"/>
              <a:t>Planungen erfolgten u.a. auf Basis der „Altholzzulage</a:t>
            </a:r>
            <a:r>
              <a:rPr lang="de-DE" dirty="0" smtClean="0"/>
              <a:t>“ in Mecklenburg</a:t>
            </a:r>
            <a:r>
              <a:rPr lang="de-DE" dirty="0"/>
              <a:t>-Vorpommern</a:t>
            </a:r>
          </a:p>
          <a:p>
            <a:pPr lvl="0">
              <a:spcBef>
                <a:spcPts val="0"/>
              </a:spcBef>
              <a:spcAft>
                <a:spcPts val="600"/>
              </a:spcAft>
            </a:pPr>
            <a:r>
              <a:rPr lang="de-DE" dirty="0"/>
              <a:t>Änderung der Förderkriterien bewirkte </a:t>
            </a:r>
            <a:r>
              <a:rPr lang="de-DE" dirty="0" smtClean="0"/>
              <a:t/>
            </a:r>
            <a:br>
              <a:rPr lang="de-DE" dirty="0" smtClean="0"/>
            </a:br>
            <a:r>
              <a:rPr lang="de-DE" dirty="0" smtClean="0"/>
              <a:t>deren Abschaffung...</a:t>
            </a:r>
            <a:endParaRPr lang="de-DE" dirty="0"/>
          </a:p>
          <a:p>
            <a:pPr lvl="0">
              <a:spcBef>
                <a:spcPts val="0"/>
              </a:spcBef>
              <a:spcAft>
                <a:spcPts val="600"/>
              </a:spcAft>
            </a:pPr>
            <a:r>
              <a:rPr lang="de-DE" dirty="0"/>
              <a:t>Es musste </a:t>
            </a:r>
            <a:r>
              <a:rPr lang="de-DE" dirty="0" smtClean="0"/>
              <a:t>mehr </a:t>
            </a:r>
            <a:r>
              <a:rPr lang="de-DE" dirty="0" err="1"/>
              <a:t>Neuholz</a:t>
            </a:r>
            <a:r>
              <a:rPr lang="de-DE" dirty="0"/>
              <a:t> verfeuert </a:t>
            </a:r>
            <a:r>
              <a:rPr lang="de-DE" dirty="0" smtClean="0"/>
              <a:t>werden...</a:t>
            </a:r>
            <a:endParaRPr lang="de-DE" dirty="0"/>
          </a:p>
          <a:p>
            <a:pPr lvl="0">
              <a:spcBef>
                <a:spcPts val="0"/>
              </a:spcBef>
              <a:spcAft>
                <a:spcPts val="600"/>
              </a:spcAft>
            </a:pPr>
            <a:r>
              <a:rPr lang="de-DE" dirty="0"/>
              <a:t>Führte zu höheren </a:t>
            </a:r>
            <a:r>
              <a:rPr lang="de-DE" dirty="0" smtClean="0"/>
              <a:t>Kosten...</a:t>
            </a:r>
            <a:endParaRPr lang="de-DE" dirty="0"/>
          </a:p>
          <a:p>
            <a:pPr>
              <a:spcBef>
                <a:spcPts val="0"/>
              </a:spcBef>
              <a:spcAft>
                <a:spcPts val="600"/>
              </a:spcAft>
            </a:pPr>
            <a:r>
              <a:rPr lang="de-DE" dirty="0"/>
              <a:t>Insolvenz des Betreibers... </a:t>
            </a:r>
            <a:endParaRPr lang="de-DE" dirty="0" smtClean="0"/>
          </a:p>
          <a:p>
            <a:pPr>
              <a:spcBef>
                <a:spcPts val="0"/>
              </a:spcBef>
              <a:spcAft>
                <a:spcPts val="600"/>
              </a:spcAft>
            </a:pPr>
            <a:r>
              <a:rPr lang="de-DE" b="1" dirty="0" smtClean="0">
                <a:solidFill>
                  <a:srgbClr val="FF0000"/>
                </a:solidFill>
              </a:rPr>
              <a:t>Schule, Klinik, Altenheim </a:t>
            </a:r>
            <a:r>
              <a:rPr lang="de-DE" b="1" dirty="0">
                <a:solidFill>
                  <a:srgbClr val="FF0000"/>
                </a:solidFill>
              </a:rPr>
              <a:t>betroffen  </a:t>
            </a:r>
            <a:endParaRPr lang="de-DE" b="1" dirty="0" smtClean="0">
              <a:solidFill>
                <a:srgbClr val="FF0000"/>
              </a:solidFill>
            </a:endParaRPr>
          </a:p>
          <a:p>
            <a:pPr>
              <a:spcBef>
                <a:spcPts val="0"/>
              </a:spcBef>
              <a:spcAft>
                <a:spcPts val="600"/>
              </a:spcAft>
            </a:pPr>
            <a:r>
              <a:rPr lang="de-DE" b="1" dirty="0" smtClean="0">
                <a:solidFill>
                  <a:srgbClr val="FF0000"/>
                </a:solidFill>
              </a:rPr>
              <a:t>Weiter Wärmelieferung </a:t>
            </a:r>
            <a:r>
              <a:rPr lang="de-DE" b="1" dirty="0">
                <a:solidFill>
                  <a:srgbClr val="FF0000"/>
                </a:solidFill>
              </a:rPr>
              <a:t>via </a:t>
            </a:r>
            <a:r>
              <a:rPr lang="de-DE" b="1" dirty="0" smtClean="0">
                <a:solidFill>
                  <a:srgbClr val="FF0000"/>
                </a:solidFill>
              </a:rPr>
              <a:t>Ölheizkessel</a:t>
            </a:r>
          </a:p>
          <a:p>
            <a:pPr>
              <a:spcBef>
                <a:spcPts val="0"/>
              </a:spcBef>
              <a:spcAft>
                <a:spcPts val="600"/>
              </a:spcAft>
            </a:pPr>
            <a:r>
              <a:rPr lang="de-DE" b="1" dirty="0" smtClean="0">
                <a:solidFill>
                  <a:srgbClr val="FF0000"/>
                </a:solidFill>
              </a:rPr>
              <a:t>Bürger wechselten auf individuelle Heizungen</a:t>
            </a:r>
            <a:endParaRPr lang="de-DE" b="1" dirty="0">
              <a:solidFill>
                <a:srgbClr val="FF0000"/>
              </a:solidFill>
            </a:endParaRPr>
          </a:p>
          <a:p>
            <a:pPr>
              <a:spcBef>
                <a:spcPts val="0"/>
              </a:spcBef>
              <a:spcAft>
                <a:spcPts val="600"/>
              </a:spcAft>
            </a:pPr>
            <a:endParaRPr lang="de-DE" b="1" dirty="0">
              <a:solidFill>
                <a:srgbClr val="FF0000"/>
              </a:solidFill>
            </a:endParaRPr>
          </a:p>
        </p:txBody>
      </p:sp>
      <p:pic>
        <p:nvPicPr>
          <p:cNvPr id="5" name="Bild 4" descr="Bildschirmfoto 2015-03-07 um 11.43.20.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95458" y="1491289"/>
            <a:ext cx="2694662" cy="1995438"/>
          </a:xfrm>
          <a:prstGeom prst="rect">
            <a:avLst/>
          </a:prstGeom>
          <a:ln>
            <a:solidFill>
              <a:schemeClr val="bg1">
                <a:lumMod val="75000"/>
              </a:schemeClr>
            </a:solidFill>
          </a:ln>
        </p:spPr>
      </p:pic>
      <p:sp>
        <p:nvSpPr>
          <p:cNvPr id="7" name="Textfeld 6"/>
          <p:cNvSpPr txBox="1"/>
          <p:nvPr/>
        </p:nvSpPr>
        <p:spPr>
          <a:xfrm>
            <a:off x="6673380" y="3588668"/>
            <a:ext cx="2416740" cy="276999"/>
          </a:xfrm>
          <a:prstGeom prst="rect">
            <a:avLst/>
          </a:prstGeom>
          <a:solidFill>
            <a:srgbClr val="FFFFFF"/>
          </a:solidFill>
        </p:spPr>
        <p:txBody>
          <a:bodyPr wrap="square" rtlCol="0">
            <a:spAutoFit/>
          </a:bodyPr>
          <a:lstStyle/>
          <a:p>
            <a:pPr algn="r"/>
            <a:r>
              <a:rPr lang="de-DE" sz="1200" dirty="0" smtClean="0">
                <a:hlinkClick r:id="rId4"/>
              </a:rPr>
              <a:t>Bericht energiefernsehen.de</a:t>
            </a:r>
            <a:endParaRPr lang="de-DE" sz="1200" dirty="0"/>
          </a:p>
        </p:txBody>
      </p:sp>
      <p:pic>
        <p:nvPicPr>
          <p:cNvPr id="8" name="Bild 7" descr="Bildschirmfoto 2015-03-07 um 12.17.3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5459" y="4107302"/>
            <a:ext cx="2694662" cy="1504343"/>
          </a:xfrm>
          <a:prstGeom prst="rect">
            <a:avLst/>
          </a:prstGeom>
          <a:ln>
            <a:solidFill>
              <a:srgbClr val="BFBFBF"/>
            </a:solidFill>
          </a:ln>
        </p:spPr>
      </p:pic>
    </p:spTree>
    <p:extLst>
      <p:ext uri="{BB962C8B-B14F-4D97-AF65-F5344CB8AC3E}">
        <p14:creationId xmlns:p14="http://schemas.microsoft.com/office/powerpoint/2010/main" val="800114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37200" y="495300"/>
            <a:ext cx="8229600" cy="546100"/>
          </a:xfrm>
          <a:prstGeom prst="rect">
            <a:avLst/>
          </a:prstGeom>
        </p:spPr>
        <p:txBody>
          <a:bodyPr vert="horz" lIns="0" tIns="0" rIns="0" bIns="0" rtlCol="0" anchor="t" anchorCtr="0">
            <a:noAutofit/>
          </a:bodyPr>
          <a:lstStyle/>
          <a:p>
            <a:pPr>
              <a:spcBef>
                <a:spcPct val="0"/>
              </a:spcBef>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Eingriffe</a:t>
            </a:r>
            <a:r>
              <a:rPr kumimoji="0" lang="de-DE" sz="2400" i="0" u="none" strike="noStrike" kern="1200" cap="none" spc="0" normalizeH="0" noProof="0" dirty="0" smtClean="0">
                <a:ln>
                  <a:noFill/>
                </a:ln>
                <a:solidFill>
                  <a:schemeClr val="tx1"/>
                </a:solidFill>
                <a:effectLst/>
                <a:uLnTx/>
                <a:uFillTx/>
                <a:latin typeface="Verdana"/>
                <a:ea typeface="+mj-ea"/>
                <a:cs typeface="Verdana"/>
              </a:rPr>
              <a:t> in den Wärmemarkt</a:t>
            </a:r>
            <a:r>
              <a:rPr kumimoji="0" lang="de-DE" sz="2400" b="1" i="0" u="none" strike="noStrike" kern="1200" cap="none" spc="0" normalizeH="0" noProof="0" dirty="0" smtClean="0">
                <a:ln>
                  <a:noFill/>
                </a:ln>
                <a:solidFill>
                  <a:schemeClr val="tx1"/>
                </a:solidFill>
                <a:effectLst/>
                <a:uLnTx/>
                <a:uFillTx/>
                <a:latin typeface="Verdana"/>
                <a:ea typeface="+mj-ea"/>
                <a:cs typeface="Verdana"/>
              </a:rPr>
              <a:t/>
            </a:r>
            <a:br>
              <a:rPr kumimoji="0" lang="de-DE" sz="2400" b="1" i="0" u="none" strike="noStrike" kern="1200" cap="none" spc="0" normalizeH="0" noProof="0" dirty="0" smtClean="0">
                <a:ln>
                  <a:noFill/>
                </a:ln>
                <a:solidFill>
                  <a:schemeClr val="tx1"/>
                </a:solidFill>
                <a:effectLst/>
                <a:uLnTx/>
                <a:uFillTx/>
                <a:latin typeface="Verdana"/>
                <a:ea typeface="+mj-ea"/>
                <a:cs typeface="Verdana"/>
              </a:rPr>
            </a:br>
            <a:r>
              <a:rPr kumimoji="0" lang="de-DE" sz="2400" b="1" i="0" u="none" strike="noStrike" kern="1200" cap="none" spc="0" normalizeH="0" noProof="0" dirty="0" smtClean="0">
                <a:ln>
                  <a:noFill/>
                </a:ln>
                <a:solidFill>
                  <a:schemeClr val="tx1"/>
                </a:solidFill>
                <a:effectLst/>
                <a:uLnTx/>
                <a:uFillTx/>
                <a:latin typeface="Verdana"/>
                <a:ea typeface="+mj-ea"/>
                <a:cs typeface="Verdana"/>
              </a:rPr>
              <a:t>Die Folgen – Wolfsanger </a:t>
            </a:r>
            <a:endParaRPr lang="de-DE" dirty="0"/>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b="1" i="0" u="none" strike="noStrike" kern="1200" cap="none" spc="0" normalizeH="0" baseline="0" noProof="0" dirty="0">
              <a:ln>
                <a:noFill/>
              </a:ln>
              <a:solidFill>
                <a:schemeClr val="tx1"/>
              </a:solidFill>
              <a:effectLst/>
              <a:uLnTx/>
              <a:uFillTx/>
              <a:latin typeface="Verdana"/>
              <a:ea typeface="+mj-ea"/>
              <a:cs typeface="Verdana"/>
            </a:endParaRPr>
          </a:p>
        </p:txBody>
      </p:sp>
      <p:sp>
        <p:nvSpPr>
          <p:cNvPr id="4" name="Inhaltsplatzhalter 2"/>
          <p:cNvSpPr txBox="1">
            <a:spLocks/>
          </p:cNvSpPr>
          <p:nvPr/>
        </p:nvSpPr>
        <p:spPr>
          <a:xfrm>
            <a:off x="292099" y="1563975"/>
            <a:ext cx="6942228" cy="3518867"/>
          </a:xfrm>
          <a:prstGeom prst="rect">
            <a:avLst/>
          </a:prstGeom>
        </p:spPr>
        <p:txBody>
          <a:bodyPr>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de-DE" sz="2000" b="1" dirty="0">
                <a:solidFill>
                  <a:srgbClr val="99BF15"/>
                </a:solidFill>
              </a:rPr>
              <a:t>Hessische/Niedersächsische Allgemeine (HNA</a:t>
            </a:r>
            <a:r>
              <a:rPr lang="de-DE" sz="2000" b="1" dirty="0" smtClean="0">
                <a:solidFill>
                  <a:srgbClr val="99BF15"/>
                </a:solidFill>
              </a:rPr>
              <a:t>) 2014: </a:t>
            </a:r>
            <a:r>
              <a:rPr lang="de-DE" sz="2000" b="1" dirty="0">
                <a:solidFill>
                  <a:srgbClr val="99BF15"/>
                </a:solidFill>
              </a:rPr>
              <a:t>Wildwest in Wolfsanger: Stadtwerke kündigen Verträge für </a:t>
            </a:r>
            <a:r>
              <a:rPr lang="de-DE" sz="2000" b="1" dirty="0" smtClean="0">
                <a:solidFill>
                  <a:srgbClr val="99BF15"/>
                </a:solidFill>
              </a:rPr>
              <a:t>Fernwärme</a:t>
            </a:r>
          </a:p>
          <a:p>
            <a:pPr lvl="0">
              <a:spcBef>
                <a:spcPts val="0"/>
              </a:spcBef>
              <a:spcAft>
                <a:spcPts val="600"/>
              </a:spcAft>
            </a:pPr>
            <a:r>
              <a:rPr lang="de-DE" dirty="0" smtClean="0"/>
              <a:t>Städtische Werke kündigten langjährige </a:t>
            </a:r>
            <a:br>
              <a:rPr lang="de-DE" dirty="0" smtClean="0"/>
            </a:br>
            <a:r>
              <a:rPr lang="de-DE" dirty="0" smtClean="0"/>
              <a:t>Wärmelieferverträge </a:t>
            </a:r>
          </a:p>
          <a:p>
            <a:pPr lvl="0">
              <a:spcBef>
                <a:spcPts val="0"/>
              </a:spcBef>
              <a:spcAft>
                <a:spcPts val="600"/>
              </a:spcAft>
            </a:pPr>
            <a:r>
              <a:rPr lang="de-DE" dirty="0" smtClean="0"/>
              <a:t>Kunden verweigerten wegen hoher </a:t>
            </a:r>
            <a:br>
              <a:rPr lang="de-DE" dirty="0" smtClean="0"/>
            </a:br>
            <a:r>
              <a:rPr lang="de-DE" dirty="0" smtClean="0"/>
              <a:t>Fernwärmepreise neue Unterschriften</a:t>
            </a:r>
          </a:p>
          <a:p>
            <a:pPr lvl="0">
              <a:spcBef>
                <a:spcPts val="0"/>
              </a:spcBef>
              <a:spcAft>
                <a:spcPts val="600"/>
              </a:spcAft>
            </a:pPr>
            <a:r>
              <a:rPr lang="de-DE" dirty="0" smtClean="0"/>
              <a:t>96 Bauherren wurden vor 20 Jahren zur Wärmeabnahme verpflichtet</a:t>
            </a:r>
          </a:p>
          <a:p>
            <a:pPr lvl="0">
              <a:spcBef>
                <a:spcPts val="0"/>
              </a:spcBef>
              <a:spcAft>
                <a:spcPts val="600"/>
              </a:spcAft>
            </a:pPr>
            <a:r>
              <a:rPr lang="de-DE" dirty="0" smtClean="0"/>
              <a:t>60% haben keinen Schornstein und damit </a:t>
            </a:r>
            <a:br>
              <a:rPr lang="de-DE" dirty="0" smtClean="0"/>
            </a:br>
            <a:r>
              <a:rPr lang="de-DE" dirty="0" smtClean="0"/>
              <a:t>keine Alternative</a:t>
            </a:r>
          </a:p>
          <a:p>
            <a:pPr>
              <a:spcBef>
                <a:spcPts val="0"/>
              </a:spcBef>
              <a:spcAft>
                <a:spcPts val="600"/>
              </a:spcAft>
            </a:pPr>
            <a:r>
              <a:rPr lang="de-DE" b="1" dirty="0" smtClean="0">
                <a:solidFill>
                  <a:srgbClr val="FF0000"/>
                </a:solidFill>
              </a:rPr>
              <a:t>Lange Vertragslaufzeiten</a:t>
            </a:r>
          </a:p>
          <a:p>
            <a:pPr>
              <a:spcBef>
                <a:spcPts val="0"/>
              </a:spcBef>
              <a:spcAft>
                <a:spcPts val="600"/>
              </a:spcAft>
            </a:pPr>
            <a:r>
              <a:rPr lang="de-DE" b="1" dirty="0" smtClean="0">
                <a:solidFill>
                  <a:srgbClr val="FF0000"/>
                </a:solidFill>
              </a:rPr>
              <a:t>Abhängigkeit bei Kostensteigerungen</a:t>
            </a:r>
          </a:p>
          <a:p>
            <a:pPr>
              <a:spcBef>
                <a:spcPts val="0"/>
              </a:spcBef>
              <a:spcAft>
                <a:spcPts val="600"/>
              </a:spcAft>
            </a:pPr>
            <a:r>
              <a:rPr lang="de-DE" b="1" dirty="0" smtClean="0">
                <a:solidFill>
                  <a:srgbClr val="FF0000"/>
                </a:solidFill>
              </a:rPr>
              <a:t>Keine Unabhängigkeit</a:t>
            </a:r>
            <a:r>
              <a:rPr lang="de-DE" b="1" dirty="0">
                <a:solidFill>
                  <a:srgbClr val="FF0000"/>
                </a:solidFill>
              </a:rPr>
              <a:t> </a:t>
            </a:r>
            <a:r>
              <a:rPr lang="de-DE" b="1" dirty="0" smtClean="0">
                <a:solidFill>
                  <a:srgbClr val="FF0000"/>
                </a:solidFill>
              </a:rPr>
              <a:t>und Wechselmöglichkeit</a:t>
            </a:r>
            <a:endParaRPr lang="de-DE" b="1" dirty="0">
              <a:solidFill>
                <a:srgbClr val="FF0000"/>
              </a:solidFill>
            </a:endParaRPr>
          </a:p>
          <a:p>
            <a:pPr>
              <a:spcBef>
                <a:spcPts val="0"/>
              </a:spcBef>
              <a:spcAft>
                <a:spcPts val="600"/>
              </a:spcAft>
            </a:pPr>
            <a:endParaRPr lang="de-DE" b="1" dirty="0">
              <a:solidFill>
                <a:srgbClr val="FF0000"/>
              </a:solidFill>
            </a:endParaRPr>
          </a:p>
        </p:txBody>
      </p:sp>
      <p:pic>
        <p:nvPicPr>
          <p:cNvPr id="3" name="Bild 2" descr="Bildschirmfoto 2015-03-07 um 12.25.5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4310" y="2409152"/>
            <a:ext cx="3130358" cy="3271212"/>
          </a:xfrm>
          <a:prstGeom prst="rect">
            <a:avLst/>
          </a:prstGeom>
          <a:ln>
            <a:solidFill>
              <a:srgbClr val="BFBFBF"/>
            </a:solidFill>
          </a:ln>
        </p:spPr>
      </p:pic>
      <p:sp>
        <p:nvSpPr>
          <p:cNvPr id="8" name="Textfeld 7"/>
          <p:cNvSpPr txBox="1"/>
          <p:nvPr/>
        </p:nvSpPr>
        <p:spPr>
          <a:xfrm>
            <a:off x="7389090" y="5720637"/>
            <a:ext cx="1585577" cy="276999"/>
          </a:xfrm>
          <a:prstGeom prst="rect">
            <a:avLst/>
          </a:prstGeom>
          <a:solidFill>
            <a:srgbClr val="FFFFFF"/>
          </a:solidFill>
        </p:spPr>
        <p:txBody>
          <a:bodyPr wrap="square" rtlCol="0">
            <a:spAutoFit/>
          </a:bodyPr>
          <a:lstStyle/>
          <a:p>
            <a:pPr algn="r"/>
            <a:r>
              <a:rPr lang="de-DE" sz="1200" dirty="0" smtClean="0">
                <a:hlinkClick r:id="rId4"/>
              </a:rPr>
              <a:t>Quelle: HNA</a:t>
            </a:r>
            <a:endParaRPr lang="de-DE" sz="1200" dirty="0"/>
          </a:p>
        </p:txBody>
      </p:sp>
    </p:spTree>
    <p:extLst>
      <p:ext uri="{BB962C8B-B14F-4D97-AF65-F5344CB8AC3E}">
        <p14:creationId xmlns:p14="http://schemas.microsoft.com/office/powerpoint/2010/main" val="496960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37200" y="495300"/>
            <a:ext cx="8229600" cy="546100"/>
          </a:xfrm>
          <a:prstGeom prst="rect">
            <a:avLst/>
          </a:prstGeom>
        </p:spPr>
        <p:txBody>
          <a:bodyPr vert="horz" lIns="0" tIns="0" rIns="0" bIns="0" rtlCol="0" anchor="t" anchorCtr="0">
            <a:noAutofit/>
          </a:bodyPr>
          <a:lstStyle/>
          <a:p>
            <a:pPr>
              <a:spcBef>
                <a:spcPct val="0"/>
              </a:spcBef>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Eingriffe</a:t>
            </a:r>
            <a:r>
              <a:rPr kumimoji="0" lang="de-DE" sz="2400" i="0" u="none" strike="noStrike" kern="1200" cap="none" spc="0" normalizeH="0" noProof="0" dirty="0" smtClean="0">
                <a:ln>
                  <a:noFill/>
                </a:ln>
                <a:solidFill>
                  <a:schemeClr val="tx1"/>
                </a:solidFill>
                <a:effectLst/>
                <a:uLnTx/>
                <a:uFillTx/>
                <a:latin typeface="Verdana"/>
                <a:ea typeface="+mj-ea"/>
                <a:cs typeface="Verdana"/>
              </a:rPr>
              <a:t> in den Wärmemarkt</a:t>
            </a:r>
            <a:r>
              <a:rPr kumimoji="0" lang="de-DE" sz="2400" b="1" i="0" u="none" strike="noStrike" kern="1200" cap="none" spc="0" normalizeH="0" noProof="0" dirty="0" smtClean="0">
                <a:ln>
                  <a:noFill/>
                </a:ln>
                <a:solidFill>
                  <a:schemeClr val="tx1"/>
                </a:solidFill>
                <a:effectLst/>
                <a:uLnTx/>
                <a:uFillTx/>
                <a:latin typeface="Verdana"/>
                <a:ea typeface="+mj-ea"/>
                <a:cs typeface="Verdana"/>
              </a:rPr>
              <a:t/>
            </a:r>
            <a:br>
              <a:rPr kumimoji="0" lang="de-DE" sz="2400" b="1" i="0" u="none" strike="noStrike" kern="1200" cap="none" spc="0" normalizeH="0" noProof="0" dirty="0" smtClean="0">
                <a:ln>
                  <a:noFill/>
                </a:ln>
                <a:solidFill>
                  <a:schemeClr val="tx1"/>
                </a:solidFill>
                <a:effectLst/>
                <a:uLnTx/>
                <a:uFillTx/>
                <a:latin typeface="Verdana"/>
                <a:ea typeface="+mj-ea"/>
                <a:cs typeface="Verdana"/>
              </a:rPr>
            </a:br>
            <a:r>
              <a:rPr kumimoji="0" lang="de-DE" sz="2400" b="1" i="0" u="none" strike="noStrike" kern="1200" cap="none" spc="0" normalizeH="0" noProof="0" dirty="0" smtClean="0">
                <a:ln>
                  <a:noFill/>
                </a:ln>
                <a:solidFill>
                  <a:schemeClr val="tx1"/>
                </a:solidFill>
                <a:effectLst/>
                <a:uLnTx/>
                <a:uFillTx/>
                <a:latin typeface="Verdana"/>
                <a:ea typeface="+mj-ea"/>
                <a:cs typeface="Verdana"/>
              </a:rPr>
              <a:t>Die Folgen – </a:t>
            </a:r>
            <a:r>
              <a:rPr kumimoji="0" lang="de-DE" sz="2400" b="1" i="0" u="none" strike="noStrike" kern="1200" cap="none" spc="0" normalizeH="0" noProof="0" dirty="0" err="1" smtClean="0">
                <a:ln>
                  <a:noFill/>
                </a:ln>
                <a:solidFill>
                  <a:schemeClr val="tx1"/>
                </a:solidFill>
                <a:effectLst/>
                <a:uLnTx/>
                <a:uFillTx/>
                <a:latin typeface="Verdana"/>
                <a:ea typeface="+mj-ea"/>
                <a:cs typeface="Verdana"/>
              </a:rPr>
              <a:t>Moosach</a:t>
            </a:r>
            <a:r>
              <a:rPr kumimoji="0" lang="de-DE" sz="2400" b="1" i="0" u="none" strike="noStrike" kern="1200" cap="none" spc="0" normalizeH="0" noProof="0" dirty="0" smtClean="0">
                <a:ln>
                  <a:noFill/>
                </a:ln>
                <a:solidFill>
                  <a:schemeClr val="tx1"/>
                </a:solidFill>
                <a:effectLst/>
                <a:uLnTx/>
                <a:uFillTx/>
                <a:latin typeface="Verdana"/>
                <a:ea typeface="+mj-ea"/>
                <a:cs typeface="Verdana"/>
              </a:rPr>
              <a:t> </a:t>
            </a:r>
            <a:endParaRPr lang="de-DE" dirty="0"/>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b="1" i="0" u="none" strike="noStrike" kern="1200" cap="none" spc="0" normalizeH="0" baseline="0" noProof="0" dirty="0">
              <a:ln>
                <a:noFill/>
              </a:ln>
              <a:solidFill>
                <a:schemeClr val="tx1"/>
              </a:solidFill>
              <a:effectLst/>
              <a:uLnTx/>
              <a:uFillTx/>
              <a:latin typeface="Verdana"/>
              <a:ea typeface="+mj-ea"/>
              <a:cs typeface="Verdana"/>
            </a:endParaRPr>
          </a:p>
        </p:txBody>
      </p:sp>
      <p:sp>
        <p:nvSpPr>
          <p:cNvPr id="4" name="Inhaltsplatzhalter 2"/>
          <p:cNvSpPr txBox="1">
            <a:spLocks/>
          </p:cNvSpPr>
          <p:nvPr/>
        </p:nvSpPr>
        <p:spPr>
          <a:xfrm>
            <a:off x="292099" y="1563975"/>
            <a:ext cx="6558203" cy="4301116"/>
          </a:xfrm>
          <a:prstGeom prst="rect">
            <a:avLst/>
          </a:prstGeom>
        </p:spPr>
        <p:txBody>
          <a:bodyPr>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de-DE" sz="2000" b="1" dirty="0" smtClean="0">
                <a:solidFill>
                  <a:srgbClr val="99BF15"/>
                </a:solidFill>
              </a:rPr>
              <a:t>merkur-</a:t>
            </a:r>
            <a:r>
              <a:rPr lang="de-DE" sz="2000" b="1" dirty="0" err="1" smtClean="0">
                <a:solidFill>
                  <a:srgbClr val="99BF15"/>
                </a:solidFill>
              </a:rPr>
              <a:t>online.de</a:t>
            </a:r>
            <a:r>
              <a:rPr lang="de-DE" sz="2000" b="1" dirty="0" smtClean="0">
                <a:solidFill>
                  <a:srgbClr val="99BF15"/>
                </a:solidFill>
              </a:rPr>
              <a:t>: Planer in </a:t>
            </a:r>
            <a:r>
              <a:rPr lang="de-DE" sz="2000" b="1" dirty="0" err="1" smtClean="0">
                <a:solidFill>
                  <a:srgbClr val="99BF15"/>
                </a:solidFill>
              </a:rPr>
              <a:t>Moosach</a:t>
            </a:r>
            <a:r>
              <a:rPr lang="de-DE" sz="2000" b="1" dirty="0" smtClean="0">
                <a:solidFill>
                  <a:srgbClr val="99BF15"/>
                </a:solidFill>
              </a:rPr>
              <a:t> empfiehlt schnelle Umsetzung</a:t>
            </a:r>
          </a:p>
          <a:p>
            <a:pPr lvl="0">
              <a:spcBef>
                <a:spcPts val="0"/>
              </a:spcBef>
              <a:spcAft>
                <a:spcPts val="1200"/>
              </a:spcAft>
            </a:pPr>
            <a:r>
              <a:rPr lang="de-DE" dirty="0" smtClean="0"/>
              <a:t>Planer </a:t>
            </a:r>
            <a:r>
              <a:rPr lang="de-DE" dirty="0"/>
              <a:t>eines </a:t>
            </a:r>
            <a:r>
              <a:rPr lang="de-DE" dirty="0" smtClean="0"/>
              <a:t>Nahwärmeprojekts empfiehlt </a:t>
            </a:r>
            <a:br>
              <a:rPr lang="de-DE" dirty="0" smtClean="0"/>
            </a:br>
            <a:r>
              <a:rPr lang="de-DE" dirty="0" smtClean="0"/>
              <a:t>zeitnahe </a:t>
            </a:r>
            <a:r>
              <a:rPr lang="de-DE" dirty="0"/>
              <a:t>Umsetzung </a:t>
            </a:r>
            <a:endParaRPr lang="de-DE" dirty="0" smtClean="0"/>
          </a:p>
          <a:p>
            <a:pPr lvl="0">
              <a:spcBef>
                <a:spcPts val="0"/>
              </a:spcBef>
              <a:spcAft>
                <a:spcPts val="1200"/>
              </a:spcAft>
            </a:pPr>
            <a:r>
              <a:rPr lang="de-DE" dirty="0" smtClean="0"/>
              <a:t>2 Gründe: </a:t>
            </a:r>
          </a:p>
          <a:p>
            <a:pPr marL="623888" lvl="0" indent="-354013">
              <a:spcBef>
                <a:spcPts val="0"/>
              </a:spcBef>
              <a:spcAft>
                <a:spcPts val="1200"/>
              </a:spcAft>
              <a:buFont typeface="+mj-lt"/>
              <a:buAutoNum type="arabicPeriod"/>
            </a:pPr>
            <a:r>
              <a:rPr lang="de-DE" dirty="0" smtClean="0"/>
              <a:t>Aktuell </a:t>
            </a:r>
            <a:r>
              <a:rPr lang="de-DE" dirty="0"/>
              <a:t>„ansprechende Förderungen“ </a:t>
            </a:r>
            <a:r>
              <a:rPr lang="de-DE" dirty="0" smtClean="0"/>
              <a:t/>
            </a:r>
            <a:br>
              <a:rPr lang="de-DE" dirty="0" smtClean="0"/>
            </a:br>
            <a:r>
              <a:rPr lang="de-DE" dirty="0" smtClean="0"/>
              <a:t>(400.000 €) für die </a:t>
            </a:r>
            <a:r>
              <a:rPr lang="de-DE" dirty="0"/>
              <a:t>doch hohen </a:t>
            </a:r>
            <a:r>
              <a:rPr lang="de-DE" dirty="0" smtClean="0"/>
              <a:t/>
            </a:r>
            <a:br>
              <a:rPr lang="de-DE" dirty="0" smtClean="0"/>
            </a:br>
            <a:r>
              <a:rPr lang="de-DE" dirty="0" smtClean="0"/>
              <a:t>Investitionen (2 Mio. €) </a:t>
            </a:r>
          </a:p>
          <a:p>
            <a:pPr marL="623888" lvl="0" indent="-354013">
              <a:spcBef>
                <a:spcPts val="0"/>
              </a:spcBef>
              <a:spcAft>
                <a:spcPts val="1200"/>
              </a:spcAft>
              <a:buFont typeface="+mj-lt"/>
              <a:buAutoNum type="arabicPeriod"/>
            </a:pPr>
            <a:r>
              <a:rPr lang="de-DE" dirty="0" smtClean="0"/>
              <a:t>energetische </a:t>
            </a:r>
            <a:r>
              <a:rPr lang="de-DE" dirty="0"/>
              <a:t>Sanierung der Häuser sollte </a:t>
            </a:r>
            <a:r>
              <a:rPr lang="de-DE" dirty="0" smtClean="0"/>
              <a:t/>
            </a:r>
            <a:br>
              <a:rPr lang="de-DE" dirty="0" smtClean="0"/>
            </a:br>
            <a:r>
              <a:rPr lang="de-DE" dirty="0" smtClean="0"/>
              <a:t>nicht </a:t>
            </a:r>
            <a:r>
              <a:rPr lang="de-DE" dirty="0"/>
              <a:t>zu weit fortgeschritten </a:t>
            </a:r>
            <a:r>
              <a:rPr lang="de-DE" dirty="0" smtClean="0"/>
              <a:t>sein </a:t>
            </a:r>
          </a:p>
          <a:p>
            <a:pPr lvl="0">
              <a:spcBef>
                <a:spcPts val="0"/>
              </a:spcBef>
              <a:spcAft>
                <a:spcPts val="1200"/>
              </a:spcAft>
            </a:pPr>
            <a:r>
              <a:rPr lang="de-DE" b="1" dirty="0" smtClean="0">
                <a:solidFill>
                  <a:srgbClr val="FF0000"/>
                </a:solidFill>
              </a:rPr>
              <a:t>Politisches Ziel „Energetische Gebäudesanierung“ wird konterkariert</a:t>
            </a:r>
          </a:p>
        </p:txBody>
      </p:sp>
      <p:sp>
        <p:nvSpPr>
          <p:cNvPr id="8" name="Textfeld 7"/>
          <p:cNvSpPr txBox="1"/>
          <p:nvPr/>
        </p:nvSpPr>
        <p:spPr>
          <a:xfrm>
            <a:off x="6557928" y="5589881"/>
            <a:ext cx="2416740" cy="276999"/>
          </a:xfrm>
          <a:prstGeom prst="rect">
            <a:avLst/>
          </a:prstGeom>
          <a:solidFill>
            <a:srgbClr val="FFFFFF"/>
          </a:solidFill>
        </p:spPr>
        <p:txBody>
          <a:bodyPr wrap="square" rtlCol="0">
            <a:spAutoFit/>
          </a:bodyPr>
          <a:lstStyle/>
          <a:p>
            <a:pPr algn="r"/>
            <a:r>
              <a:rPr lang="de-DE" sz="1200" dirty="0" smtClean="0">
                <a:hlinkClick r:id="rId3"/>
              </a:rPr>
              <a:t>Quelle: merkur-</a:t>
            </a:r>
            <a:r>
              <a:rPr lang="de-DE" sz="1200" dirty="0" err="1" smtClean="0">
                <a:hlinkClick r:id="rId3"/>
              </a:rPr>
              <a:t>online.de</a:t>
            </a:r>
            <a:endParaRPr lang="de-DE" sz="1200" dirty="0"/>
          </a:p>
        </p:txBody>
      </p:sp>
      <p:pic>
        <p:nvPicPr>
          <p:cNvPr id="10" name="Bild 9" descr="Bildschirmfoto 2015-03-07 um 12.57.5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0553" y="2185939"/>
            <a:ext cx="2824115" cy="3317394"/>
          </a:xfrm>
          <a:prstGeom prst="rect">
            <a:avLst/>
          </a:prstGeom>
        </p:spPr>
      </p:pic>
    </p:spTree>
    <p:extLst>
      <p:ext uri="{BB962C8B-B14F-4D97-AF65-F5344CB8AC3E}">
        <p14:creationId xmlns:p14="http://schemas.microsoft.com/office/powerpoint/2010/main" val="1244761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AFW_Kingfire PS_Situation2_v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9182100" cy="6858000"/>
          </a:xfrm>
          <a:prstGeom prst="rect">
            <a:avLst/>
          </a:prstGeom>
        </p:spPr>
      </p:pic>
      <p:sp>
        <p:nvSpPr>
          <p:cNvPr id="7" name="Rechteck 6"/>
          <p:cNvSpPr/>
          <p:nvPr/>
        </p:nvSpPr>
        <p:spPr>
          <a:xfrm>
            <a:off x="2574" y="806450"/>
            <a:ext cx="7236426" cy="1479550"/>
          </a:xfrm>
          <a:prstGeom prst="rect">
            <a:avLst/>
          </a:prstGeom>
          <a:solidFill>
            <a:schemeClr val="accent1">
              <a:lumMod val="50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0" name="Bild 9" descr="Freie-Waerme-Logo-rgb_weiss.ai"/>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2668" y="571500"/>
            <a:ext cx="2552232" cy="1803400"/>
          </a:xfrm>
          <a:prstGeom prst="rect">
            <a:avLst/>
          </a:prstGeom>
        </p:spPr>
      </p:pic>
      <p:sp>
        <p:nvSpPr>
          <p:cNvPr id="5" name="Untertitel 4"/>
          <p:cNvSpPr>
            <a:spLocks noGrp="1"/>
          </p:cNvSpPr>
          <p:nvPr>
            <p:ph type="subTitle" idx="4294967295"/>
          </p:nvPr>
        </p:nvSpPr>
        <p:spPr>
          <a:xfrm>
            <a:off x="482600" y="1308342"/>
            <a:ext cx="5168900" cy="631296"/>
          </a:xfrm>
        </p:spPr>
        <p:txBody>
          <a:bodyPr lIns="0" rIns="0">
            <a:noAutofit/>
          </a:bodyPr>
          <a:lstStyle/>
          <a:p>
            <a:pPr>
              <a:buNone/>
            </a:pPr>
            <a:r>
              <a:rPr lang="de-DE" sz="2800" b="1" dirty="0" smtClean="0">
                <a:solidFill>
                  <a:srgbClr val="A9D318"/>
                </a:solidFill>
              </a:rPr>
              <a:t>Erfolgsbeispiele</a:t>
            </a:r>
            <a:endParaRPr lang="de-DE" sz="2800" b="1" dirty="0">
              <a:solidFill>
                <a:srgbClr val="A9D318"/>
              </a:solidFill>
            </a:endParaRPr>
          </a:p>
        </p:txBody>
      </p:sp>
      <p:cxnSp>
        <p:nvCxnSpPr>
          <p:cNvPr id="11" name="Gerade Verbindung 10"/>
          <p:cNvCxnSpPr/>
          <p:nvPr/>
        </p:nvCxnSpPr>
        <p:spPr>
          <a:xfrm rot="5400000">
            <a:off x="4498975" y="1552575"/>
            <a:ext cx="1212850" cy="1588"/>
          </a:xfrm>
          <a:prstGeom prst="line">
            <a:avLst/>
          </a:prstGeom>
          <a:ln w="63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2591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637200" y="339534"/>
            <a:ext cx="8229600" cy="546100"/>
          </a:xfrm>
          <a:prstGeom prst="rect">
            <a:avLst/>
          </a:prstGeom>
        </p:spPr>
        <p:txBody>
          <a:bodyPr vert="horz" lIns="0" tIns="0" rIns="0" bIns="0" rtlCol="0" anchor="t" anchorCtr="0">
            <a:noAutofit/>
          </a:bodyPr>
          <a:lstStyle/>
          <a:p>
            <a:pPr>
              <a:spcBef>
                <a:spcPct val="0"/>
              </a:spcBef>
              <a:defRPr/>
            </a:pPr>
            <a:r>
              <a:rPr lang="de-DE" sz="2400" dirty="0" smtClean="0">
                <a:solidFill>
                  <a:srgbClr val="595A59"/>
                </a:solidFill>
                <a:latin typeface="Verdana"/>
                <a:cs typeface="Verdana"/>
              </a:rPr>
              <a:t>Allianz Freie Wärme</a:t>
            </a:r>
          </a:p>
          <a:p>
            <a:pPr>
              <a:spcBef>
                <a:spcPct val="0"/>
              </a:spcBef>
              <a:defRPr/>
            </a:pPr>
            <a:r>
              <a:rPr lang="de-DE" sz="2400" b="1" dirty="0" smtClean="0">
                <a:solidFill>
                  <a:srgbClr val="595A59"/>
                </a:solidFill>
                <a:latin typeface="Verdana"/>
                <a:cs typeface="Verdana"/>
              </a:rPr>
              <a:t>Leitbild</a:t>
            </a:r>
            <a:endParaRPr lang="de-DE" sz="2400" b="1" dirty="0">
              <a:solidFill>
                <a:srgbClr val="595A59"/>
              </a:solidFill>
              <a:latin typeface="Verdana"/>
              <a:cs typeface="Verdana"/>
            </a:endParaRPr>
          </a:p>
        </p:txBody>
      </p:sp>
      <p:sp>
        <p:nvSpPr>
          <p:cNvPr id="19" name="Inhaltsplatzhalter 2"/>
          <p:cNvSpPr txBox="1">
            <a:spLocks/>
          </p:cNvSpPr>
          <p:nvPr/>
        </p:nvSpPr>
        <p:spPr>
          <a:xfrm>
            <a:off x="622299" y="1477533"/>
            <a:ext cx="4554711" cy="3673864"/>
          </a:xfrm>
          <a:prstGeom prst="rect">
            <a:avLst/>
          </a:prstGeom>
          <a:solidFill>
            <a:schemeClr val="bg1">
              <a:lumMod val="85000"/>
            </a:schemeClr>
          </a:solidFill>
        </p:spPr>
        <p:txBody>
          <a:bodyPr vert="horz" wrap="square" lIns="144000" tIns="93600" rIns="108000" bIns="93600" rtlCol="0">
            <a:noAutofit/>
          </a:bodyPr>
          <a:lstStyle/>
          <a:p>
            <a:pPr marL="180975" indent="-180975">
              <a:lnSpc>
                <a:spcPts val="2420"/>
              </a:lnSpc>
              <a:spcBef>
                <a:spcPts val="600"/>
              </a:spcBef>
              <a:buClr>
                <a:srgbClr val="FF0000"/>
              </a:buClr>
              <a:buFont typeface="Arial"/>
              <a:buChar char="•"/>
              <a:defRPr/>
            </a:pPr>
            <a:r>
              <a:rPr lang="de-DE" dirty="0" smtClean="0">
                <a:solidFill>
                  <a:schemeClr val="tx1">
                    <a:lumMod val="75000"/>
                  </a:schemeClr>
                </a:solidFill>
                <a:latin typeface="Verdana"/>
                <a:cs typeface="Verdana"/>
              </a:rPr>
              <a:t>Freier </a:t>
            </a:r>
            <a:r>
              <a:rPr lang="de-DE" dirty="0">
                <a:solidFill>
                  <a:schemeClr val="tx1">
                    <a:lumMod val="75000"/>
                  </a:schemeClr>
                </a:solidFill>
                <a:latin typeface="Verdana"/>
                <a:cs typeface="Verdana"/>
              </a:rPr>
              <a:t>und </a:t>
            </a:r>
            <a:r>
              <a:rPr lang="de-DE" dirty="0" smtClean="0">
                <a:solidFill>
                  <a:schemeClr val="tx1">
                    <a:lumMod val="75000"/>
                  </a:schemeClr>
                </a:solidFill>
                <a:latin typeface="Verdana"/>
                <a:cs typeface="Verdana"/>
              </a:rPr>
              <a:t>technologieoffener Wärmemarkt mit:</a:t>
            </a:r>
          </a:p>
          <a:p>
            <a:pPr marL="550862" lvl="1" indent="-285750">
              <a:lnSpc>
                <a:spcPts val="2420"/>
              </a:lnSpc>
              <a:spcBef>
                <a:spcPts val="600"/>
              </a:spcBef>
              <a:buClr>
                <a:srgbClr val="FF0000"/>
              </a:buClr>
              <a:buFont typeface="Symbol" charset="2"/>
              <a:buChar char="-"/>
              <a:defRPr/>
            </a:pPr>
            <a:r>
              <a:rPr lang="de-DE" dirty="0" smtClean="0">
                <a:solidFill>
                  <a:schemeClr val="tx1">
                    <a:lumMod val="75000"/>
                  </a:schemeClr>
                </a:solidFill>
                <a:latin typeface="Verdana"/>
                <a:cs typeface="Verdana"/>
              </a:rPr>
              <a:t>effizienten Technologien</a:t>
            </a:r>
          </a:p>
          <a:p>
            <a:pPr marL="550862" lvl="1" indent="-285750">
              <a:lnSpc>
                <a:spcPts val="2420"/>
              </a:lnSpc>
              <a:spcBef>
                <a:spcPts val="600"/>
              </a:spcBef>
              <a:buClr>
                <a:srgbClr val="FF0000"/>
              </a:buClr>
              <a:buFont typeface="Symbol" charset="2"/>
              <a:buChar char="-"/>
              <a:defRPr/>
            </a:pPr>
            <a:r>
              <a:rPr lang="de-DE" dirty="0" smtClean="0">
                <a:solidFill>
                  <a:schemeClr val="tx1">
                    <a:lumMod val="75000"/>
                  </a:schemeClr>
                </a:solidFill>
                <a:latin typeface="Verdana"/>
                <a:cs typeface="Verdana"/>
              </a:rPr>
              <a:t>erneuerbaren Energien</a:t>
            </a:r>
          </a:p>
          <a:p>
            <a:pPr marL="180975" indent="-180975">
              <a:lnSpc>
                <a:spcPts val="2420"/>
              </a:lnSpc>
              <a:spcBef>
                <a:spcPts val="600"/>
              </a:spcBef>
              <a:buClr>
                <a:srgbClr val="FF0000"/>
              </a:buClr>
              <a:buFont typeface="Arial"/>
              <a:buChar char="•"/>
              <a:defRPr/>
            </a:pPr>
            <a:r>
              <a:rPr lang="de-DE" dirty="0" smtClean="0">
                <a:solidFill>
                  <a:schemeClr val="tx1">
                    <a:lumMod val="75000"/>
                  </a:schemeClr>
                </a:solidFill>
                <a:latin typeface="Verdana"/>
                <a:cs typeface="Verdana"/>
              </a:rPr>
              <a:t>Freie Wahl Heizungstechnik</a:t>
            </a:r>
          </a:p>
          <a:p>
            <a:pPr marL="180975" indent="-180975">
              <a:lnSpc>
                <a:spcPts val="2420"/>
              </a:lnSpc>
              <a:spcBef>
                <a:spcPts val="600"/>
              </a:spcBef>
              <a:buClr>
                <a:srgbClr val="FF0000"/>
              </a:buClr>
              <a:buFont typeface="Arial"/>
              <a:buChar char="•"/>
              <a:defRPr/>
            </a:pPr>
            <a:r>
              <a:rPr lang="de-DE" dirty="0" smtClean="0">
                <a:solidFill>
                  <a:schemeClr val="tx1">
                    <a:lumMod val="75000"/>
                  </a:schemeClr>
                </a:solidFill>
                <a:latin typeface="Verdana"/>
                <a:cs typeface="Verdana"/>
              </a:rPr>
              <a:t>Freier Wettbewerb führt zu:</a:t>
            </a:r>
          </a:p>
          <a:p>
            <a:pPr marL="550862" lvl="1" indent="-285750">
              <a:lnSpc>
                <a:spcPts val="2420"/>
              </a:lnSpc>
              <a:spcBef>
                <a:spcPts val="600"/>
              </a:spcBef>
              <a:buClr>
                <a:srgbClr val="FF0000"/>
              </a:buClr>
              <a:buFont typeface="Symbol" charset="2"/>
              <a:buChar char="-"/>
              <a:defRPr/>
            </a:pPr>
            <a:r>
              <a:rPr lang="de-DE" dirty="0" smtClean="0">
                <a:solidFill>
                  <a:schemeClr val="tx1">
                    <a:lumMod val="75000"/>
                  </a:schemeClr>
                </a:solidFill>
                <a:latin typeface="Verdana"/>
                <a:cs typeface="Verdana"/>
              </a:rPr>
              <a:t>wirtschaftlichen </a:t>
            </a:r>
            <a:r>
              <a:rPr lang="de-DE" dirty="0">
                <a:solidFill>
                  <a:schemeClr val="tx1">
                    <a:lumMod val="75000"/>
                  </a:schemeClr>
                </a:solidFill>
                <a:latin typeface="Verdana"/>
                <a:cs typeface="Verdana"/>
              </a:rPr>
              <a:t>Lösungen </a:t>
            </a:r>
            <a:r>
              <a:rPr lang="de-DE" dirty="0" smtClean="0">
                <a:solidFill>
                  <a:schemeClr val="tx1">
                    <a:lumMod val="75000"/>
                  </a:schemeClr>
                </a:solidFill>
                <a:latin typeface="Verdana"/>
                <a:cs typeface="Verdana"/>
              </a:rPr>
              <a:t>und</a:t>
            </a:r>
          </a:p>
          <a:p>
            <a:pPr marL="550862" lvl="1" indent="-285750">
              <a:lnSpc>
                <a:spcPts val="2420"/>
              </a:lnSpc>
              <a:spcBef>
                <a:spcPts val="600"/>
              </a:spcBef>
              <a:buClr>
                <a:srgbClr val="FF0000"/>
              </a:buClr>
              <a:buFont typeface="Symbol" charset="2"/>
              <a:buChar char="-"/>
              <a:defRPr/>
            </a:pPr>
            <a:r>
              <a:rPr lang="de-DE" dirty="0" smtClean="0">
                <a:solidFill>
                  <a:schemeClr val="tx1">
                    <a:lumMod val="75000"/>
                  </a:schemeClr>
                </a:solidFill>
                <a:latin typeface="Verdana"/>
                <a:cs typeface="Verdana"/>
              </a:rPr>
              <a:t>kostenoptimierten </a:t>
            </a:r>
            <a:r>
              <a:rPr lang="de-DE" dirty="0">
                <a:solidFill>
                  <a:schemeClr val="tx1">
                    <a:lumMod val="75000"/>
                  </a:schemeClr>
                </a:solidFill>
                <a:latin typeface="Verdana"/>
                <a:cs typeface="Verdana"/>
              </a:rPr>
              <a:t>Preisen für Verbraucher</a:t>
            </a:r>
          </a:p>
        </p:txBody>
      </p:sp>
      <p:sp>
        <p:nvSpPr>
          <p:cNvPr id="20" name="Inhaltsplatzhalter 2"/>
          <p:cNvSpPr txBox="1">
            <a:spLocks/>
          </p:cNvSpPr>
          <p:nvPr/>
        </p:nvSpPr>
        <p:spPr>
          <a:xfrm>
            <a:off x="628790" y="5796905"/>
            <a:ext cx="8129112" cy="504737"/>
          </a:xfrm>
          <a:prstGeom prst="rect">
            <a:avLst/>
          </a:prstGeom>
          <a:ln w="12700" cmpd="sng"/>
        </p:spPr>
        <p:style>
          <a:lnRef idx="2">
            <a:schemeClr val="accent3"/>
          </a:lnRef>
          <a:fillRef idx="1">
            <a:schemeClr val="lt1"/>
          </a:fillRef>
          <a:effectRef idx="0">
            <a:schemeClr val="accent3"/>
          </a:effectRef>
          <a:fontRef idx="minor">
            <a:schemeClr val="dk1"/>
          </a:fontRef>
        </p:style>
        <p:txBody>
          <a:bodyPr vert="horz" wrap="square" lIns="252000" tIns="93600" rIns="108000" bIns="93600" rtlCol="0" anchor="ctr" anchorCtr="0">
            <a:noAutofit/>
          </a:bodyPr>
          <a:lstStyle/>
          <a:p>
            <a:pPr algn="ctr">
              <a:lnSpc>
                <a:spcPts val="2120"/>
              </a:lnSpc>
              <a:spcBef>
                <a:spcPts val="600"/>
              </a:spcBef>
              <a:buClr>
                <a:srgbClr val="FF0000"/>
              </a:buClr>
              <a:buFont typeface="Arial"/>
              <a:buNone/>
              <a:defRPr/>
            </a:pPr>
            <a:r>
              <a:rPr lang="de-DE" sz="2000" b="1" dirty="0" smtClean="0">
                <a:solidFill>
                  <a:srgbClr val="FF6600"/>
                </a:solidFill>
                <a:latin typeface="Verdana"/>
                <a:cs typeface="Verdana"/>
              </a:rPr>
              <a:t>www.freie-waerme.de</a:t>
            </a:r>
            <a:endParaRPr lang="de-DE" sz="2000" b="1" dirty="0">
              <a:solidFill>
                <a:srgbClr val="FF6600"/>
              </a:solidFill>
              <a:latin typeface="Verdana"/>
              <a:cs typeface="Verdana"/>
            </a:endParaRPr>
          </a:p>
        </p:txBody>
      </p:sp>
      <p:pic>
        <p:nvPicPr>
          <p:cNvPr id="6" name="Picture 6" descr="DEPV.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14661" y="1906264"/>
            <a:ext cx="530091" cy="324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IP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47138" y="1859119"/>
            <a:ext cx="530091" cy="36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4" descr="EK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09102" y="3856358"/>
            <a:ext cx="521002" cy="321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8" descr="Lohberge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44186" y="3882514"/>
            <a:ext cx="854310" cy="213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0" descr="OekoFe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99181" y="4372457"/>
            <a:ext cx="619579" cy="27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2" descr="Ohlsberg.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14939" y="4348329"/>
            <a:ext cx="711185" cy="32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8" descr="Biofire-Logo.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11200" y="3355518"/>
            <a:ext cx="533552" cy="326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30" descr="VSE.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314940" y="2351951"/>
            <a:ext cx="529872" cy="374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feld 22"/>
          <p:cNvSpPr txBox="1"/>
          <p:nvPr/>
        </p:nvSpPr>
        <p:spPr>
          <a:xfrm>
            <a:off x="5309102" y="1526717"/>
            <a:ext cx="3448800" cy="276999"/>
          </a:xfrm>
          <a:prstGeom prst="rect">
            <a:avLst/>
          </a:prstGeom>
          <a:noFill/>
        </p:spPr>
        <p:txBody>
          <a:bodyPr wrap="square" lIns="0" tIns="0" rIns="0" bIns="0" rtlCol="0">
            <a:spAutoFit/>
          </a:bodyPr>
          <a:lstStyle/>
          <a:p>
            <a:r>
              <a:rPr lang="de-DE" b="1" dirty="0" smtClean="0">
                <a:solidFill>
                  <a:srgbClr val="595A59"/>
                </a:solidFill>
                <a:latin typeface="Verdana"/>
              </a:rPr>
              <a:t>Verbände/Initiativen:</a:t>
            </a:r>
            <a:endParaRPr lang="de-DE" b="1" dirty="0">
              <a:solidFill>
                <a:srgbClr val="595A59"/>
              </a:solidFill>
              <a:latin typeface="Verdana"/>
            </a:endParaRPr>
          </a:p>
        </p:txBody>
      </p:sp>
      <p:pic>
        <p:nvPicPr>
          <p:cNvPr id="24" name="Bild 23" descr="Logo+Schrift (640x480).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32025" y="2303631"/>
            <a:ext cx="738850" cy="454080"/>
          </a:xfrm>
          <a:prstGeom prst="rect">
            <a:avLst/>
          </a:prstGeom>
        </p:spPr>
      </p:pic>
      <p:pic>
        <p:nvPicPr>
          <p:cNvPr id="2" name="Bild 1" descr="zvshk_logo.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80425" y="2429094"/>
            <a:ext cx="829063" cy="268708"/>
          </a:xfrm>
          <a:prstGeom prst="rect">
            <a:avLst/>
          </a:prstGeom>
        </p:spPr>
      </p:pic>
      <p:pic>
        <p:nvPicPr>
          <p:cNvPr id="3" name="Bild 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47138" y="3825978"/>
            <a:ext cx="463019" cy="336382"/>
          </a:xfrm>
          <a:prstGeom prst="rect">
            <a:avLst/>
          </a:prstGeom>
        </p:spPr>
      </p:pic>
      <p:pic>
        <p:nvPicPr>
          <p:cNvPr id="4" name="Bild 3" descr="Schiedel_Logo_2014_cmyk.jp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04195" y="4348762"/>
            <a:ext cx="671282" cy="306926"/>
          </a:xfrm>
          <a:prstGeom prst="rect">
            <a:avLst/>
          </a:prstGeom>
        </p:spPr>
      </p:pic>
      <p:pic>
        <p:nvPicPr>
          <p:cNvPr id="10" name="Bild 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160964" y="1846167"/>
            <a:ext cx="530091" cy="374377"/>
          </a:xfrm>
          <a:prstGeom prst="rect">
            <a:avLst/>
          </a:prstGeom>
        </p:spPr>
      </p:pic>
      <p:pic>
        <p:nvPicPr>
          <p:cNvPr id="22" name="Bild 21" descr="Bildschirmfoto 2014-11-21 um 17.43.15.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160964" y="2367899"/>
            <a:ext cx="423779" cy="389812"/>
          </a:xfrm>
          <a:prstGeom prst="rect">
            <a:avLst/>
          </a:prstGeom>
        </p:spPr>
      </p:pic>
      <p:pic>
        <p:nvPicPr>
          <p:cNvPr id="9" name="Bild 8" descr="Logo BDH 2015 DE RGB.jp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299182" y="1906264"/>
            <a:ext cx="950374" cy="316919"/>
          </a:xfrm>
          <a:prstGeom prst="rect">
            <a:avLst/>
          </a:prstGeom>
        </p:spPr>
      </p:pic>
      <p:sp>
        <p:nvSpPr>
          <p:cNvPr id="25" name="Textfeld 24"/>
          <p:cNvSpPr txBox="1"/>
          <p:nvPr/>
        </p:nvSpPr>
        <p:spPr>
          <a:xfrm>
            <a:off x="5290871" y="2994936"/>
            <a:ext cx="3448800" cy="276999"/>
          </a:xfrm>
          <a:prstGeom prst="rect">
            <a:avLst/>
          </a:prstGeom>
          <a:noFill/>
        </p:spPr>
        <p:txBody>
          <a:bodyPr wrap="square" lIns="0" tIns="0" rIns="0" bIns="0" rtlCol="0">
            <a:spAutoFit/>
          </a:bodyPr>
          <a:lstStyle/>
          <a:p>
            <a:r>
              <a:rPr lang="de-DE" b="1" dirty="0" smtClean="0">
                <a:solidFill>
                  <a:srgbClr val="595A59"/>
                </a:solidFill>
                <a:latin typeface="Verdana"/>
              </a:rPr>
              <a:t>Förderer:</a:t>
            </a:r>
            <a:endParaRPr lang="de-DE" b="1" dirty="0">
              <a:solidFill>
                <a:srgbClr val="595A59"/>
              </a:solidFill>
              <a:latin typeface="Verdana"/>
            </a:endParaRPr>
          </a:p>
        </p:txBody>
      </p:sp>
      <p:pic>
        <p:nvPicPr>
          <p:cNvPr id="26" name="Bild 25" descr="Logo BDH 2015 DE RGB.jp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309102" y="3365116"/>
            <a:ext cx="950374" cy="316919"/>
          </a:xfrm>
          <a:prstGeom prst="rect">
            <a:avLst/>
          </a:prstGeom>
        </p:spPr>
      </p:pic>
      <p:pic>
        <p:nvPicPr>
          <p:cNvPr id="12" name="Bild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62194" y="3365116"/>
            <a:ext cx="782898" cy="259335"/>
          </a:xfrm>
          <a:prstGeom prst="rect">
            <a:avLst/>
          </a:prstGeom>
        </p:spPr>
      </p:pic>
      <p:pic>
        <p:nvPicPr>
          <p:cNvPr id="16" name="Bild 1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044186" y="3355518"/>
            <a:ext cx="922080" cy="259335"/>
          </a:xfrm>
          <a:prstGeom prst="rect">
            <a:avLst/>
          </a:prstGeom>
        </p:spPr>
      </p:pic>
      <p:pic>
        <p:nvPicPr>
          <p:cNvPr id="27" name="Picture 8" descr="IP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4940" y="3813087"/>
            <a:ext cx="530091" cy="36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Bild 1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044356" y="4324255"/>
            <a:ext cx="646699" cy="331433"/>
          </a:xfrm>
          <a:prstGeom prst="rect">
            <a:avLst/>
          </a:prstGeom>
        </p:spPr>
      </p:pic>
      <p:pic>
        <p:nvPicPr>
          <p:cNvPr id="28" name="Bild 2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86015" y="4859753"/>
            <a:ext cx="827399" cy="212021"/>
          </a:xfrm>
          <a:prstGeom prst="rect">
            <a:avLst/>
          </a:prstGeom>
        </p:spPr>
      </p:pic>
      <p:pic>
        <p:nvPicPr>
          <p:cNvPr id="29" name="Bild 28"/>
          <p:cNvPicPr>
            <a:picLocks noChangeAspect="1"/>
          </p:cNvPicPr>
          <p:nvPr/>
        </p:nvPicPr>
        <p:blipFill>
          <a:blip r:embed="rId22"/>
          <a:stretch>
            <a:fillRect/>
          </a:stretch>
        </p:blipFill>
        <p:spPr>
          <a:xfrm>
            <a:off x="6198706" y="4829373"/>
            <a:ext cx="1037384" cy="278797"/>
          </a:xfrm>
          <a:prstGeom prst="rect">
            <a:avLst/>
          </a:prstGeom>
        </p:spPr>
      </p:pic>
      <p:pic>
        <p:nvPicPr>
          <p:cNvPr id="31" name="Bild 30"/>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309685" y="4774685"/>
            <a:ext cx="508834" cy="359364"/>
          </a:xfrm>
          <a:prstGeom prst="rect">
            <a:avLst/>
          </a:prstGeom>
        </p:spPr>
      </p:pic>
      <p:pic>
        <p:nvPicPr>
          <p:cNvPr id="32" name="Bild 31"/>
          <p:cNvPicPr>
            <a:picLocks noChangeAspect="1"/>
          </p:cNvPicPr>
          <p:nvPr/>
        </p:nvPicPr>
        <p:blipFill>
          <a:blip r:embed="rId24"/>
          <a:stretch>
            <a:fillRect/>
          </a:stretch>
        </p:blipFill>
        <p:spPr>
          <a:xfrm>
            <a:off x="7970258" y="4836643"/>
            <a:ext cx="1056778" cy="204751"/>
          </a:xfrm>
          <a:prstGeom prst="rect">
            <a:avLst/>
          </a:prstGeom>
        </p:spPr>
      </p:pic>
      <p:pic>
        <p:nvPicPr>
          <p:cNvPr id="34" name="Bild 3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286015" y="5265076"/>
            <a:ext cx="728287" cy="264004"/>
          </a:xfrm>
          <a:prstGeom prst="rect">
            <a:avLst/>
          </a:prstGeom>
        </p:spPr>
      </p:pic>
      <p:pic>
        <p:nvPicPr>
          <p:cNvPr id="36" name="Bild 35" descr="Logo+Schrift (640x480).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41575" y="5151397"/>
            <a:ext cx="738850" cy="454080"/>
          </a:xfrm>
          <a:prstGeom prst="rect">
            <a:avLst/>
          </a:prstGeom>
        </p:spPr>
      </p:pic>
    </p:spTree>
    <p:extLst>
      <p:ext uri="{BB962C8B-B14F-4D97-AF65-F5344CB8AC3E}">
        <p14:creationId xmlns:p14="http://schemas.microsoft.com/office/powerpoint/2010/main" val="2639390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25218" y="339534"/>
            <a:ext cx="8229600" cy="546100"/>
          </a:xfrm>
          <a:prstGeom prst="rect">
            <a:avLst/>
          </a:prstGeom>
        </p:spPr>
        <p:txBody>
          <a:bodyPr vert="horz" lIns="0" tIns="0" rIns="0" bIns="0" rtlCol="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Status Kommunikation &amp; PR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Neue Förderer</a:t>
            </a:r>
            <a:r>
              <a:rPr kumimoji="0" lang="de-DE" sz="2400" b="1" i="0" u="none" strike="noStrike" kern="1200" cap="none" spc="0" normalizeH="0" noProof="0" dirty="0" smtClean="0">
                <a:ln>
                  <a:noFill/>
                </a:ln>
                <a:solidFill>
                  <a:schemeClr val="tx1"/>
                </a:solidFill>
                <a:effectLst/>
                <a:uLnTx/>
                <a:uFillTx/>
                <a:latin typeface="Verdana"/>
                <a:ea typeface="+mj-ea"/>
                <a:cs typeface="Verdana"/>
              </a:rPr>
              <a:t> &amp; Kooperationen</a:t>
            </a: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sp>
        <p:nvSpPr>
          <p:cNvPr id="23" name="Textfeld 22"/>
          <p:cNvSpPr txBox="1"/>
          <p:nvPr/>
        </p:nvSpPr>
        <p:spPr>
          <a:xfrm>
            <a:off x="7634733" y="1974612"/>
            <a:ext cx="1512086" cy="646331"/>
          </a:xfrm>
          <a:prstGeom prst="rect">
            <a:avLst/>
          </a:prstGeom>
          <a:noFill/>
        </p:spPr>
        <p:txBody>
          <a:bodyPr wrap="square" rtlCol="0">
            <a:spAutoFit/>
          </a:bodyPr>
          <a:lstStyle/>
          <a:p>
            <a:r>
              <a:rPr lang="de-DE" sz="1200" dirty="0" smtClean="0"/>
              <a:t>mit 6 Mitglieds-</a:t>
            </a:r>
            <a:br>
              <a:rPr lang="de-DE" sz="1200" dirty="0" smtClean="0"/>
            </a:br>
            <a:r>
              <a:rPr lang="de-DE" sz="1200" dirty="0" smtClean="0"/>
              <a:t>unternehmen (Vollsortimenter)</a:t>
            </a:r>
            <a:endParaRPr lang="de-DE" sz="1200" dirty="0"/>
          </a:p>
        </p:txBody>
      </p:sp>
      <p:pic>
        <p:nvPicPr>
          <p:cNvPr id="28" name="Bild 27" descr="AFW_RADAR_Screenshot SBZ_21011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9399" y="3000287"/>
            <a:ext cx="1914966" cy="1323908"/>
          </a:xfrm>
          <a:prstGeom prst="rect">
            <a:avLst/>
          </a:prstGeom>
        </p:spPr>
      </p:pic>
      <p:pic>
        <p:nvPicPr>
          <p:cNvPr id="5" name="Bild 4" descr="Bildschirmfoto 2015-06-17 um 16.12.2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6122" y="3054195"/>
            <a:ext cx="2335025" cy="1331951"/>
          </a:xfrm>
          <a:prstGeom prst="rect">
            <a:avLst/>
          </a:prstGeom>
          <a:ln>
            <a:solidFill>
              <a:schemeClr val="bg1">
                <a:lumMod val="50000"/>
              </a:schemeClr>
            </a:solidFill>
          </a:ln>
        </p:spPr>
      </p:pic>
      <p:pic>
        <p:nvPicPr>
          <p:cNvPr id="13" name="Bild 12" descr="Bildschirmfoto 2015-04-17 um 17.26.3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5034" y="3054195"/>
            <a:ext cx="1080600" cy="1360831"/>
          </a:xfrm>
          <a:prstGeom prst="rect">
            <a:avLst/>
          </a:prstGeom>
          <a:ln>
            <a:solidFill>
              <a:srgbClr val="BFBFBF"/>
            </a:solidFill>
          </a:ln>
        </p:spPr>
      </p:pic>
      <p:sp>
        <p:nvSpPr>
          <p:cNvPr id="14" name="Textfeld 13"/>
          <p:cNvSpPr txBox="1"/>
          <p:nvPr/>
        </p:nvSpPr>
        <p:spPr>
          <a:xfrm>
            <a:off x="6617708" y="3834101"/>
            <a:ext cx="2529111" cy="584776"/>
          </a:xfrm>
          <a:prstGeom prst="rect">
            <a:avLst/>
          </a:prstGeom>
          <a:noFill/>
        </p:spPr>
        <p:txBody>
          <a:bodyPr wrap="square" rtlCol="0">
            <a:spAutoFit/>
          </a:bodyPr>
          <a:lstStyle/>
          <a:p>
            <a:pPr>
              <a:spcAft>
                <a:spcPts val="600"/>
              </a:spcAft>
            </a:pPr>
            <a:r>
              <a:rPr lang="de-DE" sz="1600" b="1" dirty="0" smtClean="0">
                <a:solidFill>
                  <a:srgbClr val="FF6600"/>
                </a:solidFill>
              </a:rPr>
              <a:t>FV SHK Nordrhein-Westfalen</a:t>
            </a:r>
          </a:p>
        </p:txBody>
      </p:sp>
      <p:pic>
        <p:nvPicPr>
          <p:cNvPr id="15" name="Bild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4315" y="3054195"/>
            <a:ext cx="1076729" cy="643884"/>
          </a:xfrm>
          <a:prstGeom prst="rect">
            <a:avLst/>
          </a:prstGeom>
        </p:spPr>
      </p:pic>
      <p:sp>
        <p:nvSpPr>
          <p:cNvPr id="16" name="Textfeld 15"/>
          <p:cNvSpPr txBox="1"/>
          <p:nvPr/>
        </p:nvSpPr>
        <p:spPr>
          <a:xfrm>
            <a:off x="644654" y="4765013"/>
            <a:ext cx="3863456" cy="1400383"/>
          </a:xfrm>
          <a:prstGeom prst="rect">
            <a:avLst/>
          </a:prstGeom>
          <a:noFill/>
        </p:spPr>
        <p:txBody>
          <a:bodyPr wrap="square" rtlCol="0">
            <a:spAutoFit/>
          </a:bodyPr>
          <a:lstStyle/>
          <a:p>
            <a:pPr>
              <a:spcAft>
                <a:spcPts val="600"/>
              </a:spcAft>
            </a:pPr>
            <a:r>
              <a:rPr lang="de-DE" sz="1600" b="1" dirty="0" smtClean="0">
                <a:solidFill>
                  <a:srgbClr val="FF6600"/>
                </a:solidFill>
              </a:rPr>
              <a:t>FV SHK Sachsen:</a:t>
            </a:r>
          </a:p>
          <a:p>
            <a:r>
              <a:rPr lang="de-DE" sz="1600" dirty="0" smtClean="0">
                <a:solidFill>
                  <a:schemeClr val="tx1">
                    <a:lumMod val="75000"/>
                  </a:schemeClr>
                </a:solidFill>
              </a:rPr>
              <a:t>Aktionsbündnis für </a:t>
            </a:r>
            <a:br>
              <a:rPr lang="de-DE" sz="1600" dirty="0" smtClean="0">
                <a:solidFill>
                  <a:schemeClr val="tx1">
                    <a:lumMod val="75000"/>
                  </a:schemeClr>
                </a:solidFill>
              </a:rPr>
            </a:br>
            <a:r>
              <a:rPr lang="de-DE" sz="1600" dirty="0" smtClean="0">
                <a:solidFill>
                  <a:schemeClr val="tx1">
                    <a:lumMod val="75000"/>
                  </a:schemeClr>
                </a:solidFill>
              </a:rPr>
              <a:t>unabhängiges Heizen </a:t>
            </a:r>
            <a:br>
              <a:rPr lang="de-DE" sz="1600" dirty="0" smtClean="0">
                <a:solidFill>
                  <a:schemeClr val="tx1">
                    <a:lumMod val="75000"/>
                  </a:schemeClr>
                </a:solidFill>
              </a:rPr>
            </a:br>
            <a:r>
              <a:rPr lang="de-DE" sz="1600" dirty="0" smtClean="0">
                <a:solidFill>
                  <a:schemeClr val="tx1">
                    <a:lumMod val="75000"/>
                  </a:schemeClr>
                </a:solidFill>
              </a:rPr>
              <a:t>in Sachsen gegründet</a:t>
            </a:r>
          </a:p>
          <a:p>
            <a:endParaRPr lang="de-DE" sz="1600" dirty="0">
              <a:solidFill>
                <a:srgbClr val="FF6600"/>
              </a:solidFill>
            </a:endParaRPr>
          </a:p>
        </p:txBody>
      </p:sp>
      <p:pic>
        <p:nvPicPr>
          <p:cNvPr id="17" name="Bild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7129" y="5264219"/>
            <a:ext cx="1076729" cy="643884"/>
          </a:xfrm>
          <a:prstGeom prst="rect">
            <a:avLst/>
          </a:prstGeom>
        </p:spPr>
      </p:pic>
      <p:pic>
        <p:nvPicPr>
          <p:cNvPr id="18" name="Bild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339" y="5264219"/>
            <a:ext cx="1076729" cy="643884"/>
          </a:xfrm>
          <a:prstGeom prst="rect">
            <a:avLst/>
          </a:prstGeom>
        </p:spPr>
      </p:pic>
      <p:sp>
        <p:nvSpPr>
          <p:cNvPr id="24" name="Textfeld 23"/>
          <p:cNvSpPr txBox="1"/>
          <p:nvPr/>
        </p:nvSpPr>
        <p:spPr>
          <a:xfrm>
            <a:off x="4780517" y="4765013"/>
            <a:ext cx="3863456" cy="1154162"/>
          </a:xfrm>
          <a:prstGeom prst="rect">
            <a:avLst/>
          </a:prstGeom>
          <a:noFill/>
        </p:spPr>
        <p:txBody>
          <a:bodyPr wrap="square" rtlCol="0">
            <a:spAutoFit/>
          </a:bodyPr>
          <a:lstStyle/>
          <a:p>
            <a:pPr>
              <a:spcAft>
                <a:spcPts val="600"/>
              </a:spcAft>
            </a:pPr>
            <a:r>
              <a:rPr lang="de-DE" sz="1600" b="1" dirty="0" smtClean="0">
                <a:solidFill>
                  <a:srgbClr val="FF6600"/>
                </a:solidFill>
              </a:rPr>
              <a:t>FV </a:t>
            </a:r>
            <a:r>
              <a:rPr lang="de-DE" sz="1600" b="1" dirty="0">
                <a:solidFill>
                  <a:srgbClr val="FF6600"/>
                </a:solidFill>
              </a:rPr>
              <a:t>SHK </a:t>
            </a:r>
            <a:r>
              <a:rPr lang="de-DE" sz="1600" b="1" dirty="0" smtClean="0">
                <a:solidFill>
                  <a:srgbClr val="FF6600"/>
                </a:solidFill>
              </a:rPr>
              <a:t>Baden-Württemberg:</a:t>
            </a:r>
            <a:endParaRPr lang="de-DE" sz="1600" b="1" dirty="0">
              <a:solidFill>
                <a:srgbClr val="FF6600"/>
              </a:solidFill>
            </a:endParaRPr>
          </a:p>
          <a:p>
            <a:r>
              <a:rPr lang="de-DE" sz="1600" dirty="0">
                <a:solidFill>
                  <a:schemeClr val="tx1">
                    <a:lumMod val="75000"/>
                  </a:schemeClr>
                </a:solidFill>
              </a:rPr>
              <a:t>Aktionsbündnis </a:t>
            </a:r>
            <a:r>
              <a:rPr lang="de-DE" sz="1600" dirty="0" smtClean="0">
                <a:solidFill>
                  <a:schemeClr val="tx1">
                    <a:lumMod val="75000"/>
                  </a:schemeClr>
                </a:solidFill>
              </a:rPr>
              <a:t/>
            </a:r>
            <a:br>
              <a:rPr lang="de-DE" sz="1600" dirty="0" smtClean="0">
                <a:solidFill>
                  <a:schemeClr val="tx1">
                    <a:lumMod val="75000"/>
                  </a:schemeClr>
                </a:solidFill>
              </a:rPr>
            </a:br>
            <a:r>
              <a:rPr lang="de-DE" sz="1600" dirty="0" smtClean="0">
                <a:solidFill>
                  <a:schemeClr val="tx1">
                    <a:lumMod val="75000"/>
                  </a:schemeClr>
                </a:solidFill>
              </a:rPr>
              <a:t>gegründet; strebt </a:t>
            </a:r>
            <a:br>
              <a:rPr lang="de-DE" sz="1600" dirty="0" smtClean="0">
                <a:solidFill>
                  <a:schemeClr val="tx1">
                    <a:lumMod val="75000"/>
                  </a:schemeClr>
                </a:solidFill>
              </a:rPr>
            </a:br>
            <a:r>
              <a:rPr lang="de-DE" sz="1600" dirty="0" smtClean="0">
                <a:solidFill>
                  <a:schemeClr val="tx1">
                    <a:lumMod val="75000"/>
                  </a:schemeClr>
                </a:solidFill>
              </a:rPr>
              <a:t>Kooperation an</a:t>
            </a:r>
          </a:p>
        </p:txBody>
      </p:sp>
      <p:pic>
        <p:nvPicPr>
          <p:cNvPr id="3" name="Bild 2" descr="Logo BDH 2015 DE RGB.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45137" y="1984565"/>
            <a:ext cx="1659377" cy="626060"/>
          </a:xfrm>
          <a:prstGeom prst="rect">
            <a:avLst/>
          </a:prstGeom>
        </p:spPr>
      </p:pic>
      <p:pic>
        <p:nvPicPr>
          <p:cNvPr id="8" name="Bild 7" descr="zvshk_log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24883" y="1943282"/>
            <a:ext cx="1931624" cy="626060"/>
          </a:xfrm>
          <a:prstGeom prst="rect">
            <a:avLst/>
          </a:prstGeom>
        </p:spPr>
      </p:pic>
      <p:pic>
        <p:nvPicPr>
          <p:cNvPr id="9" name="Bild 8"/>
          <p:cNvPicPr>
            <a:picLocks noChangeAspect="1"/>
          </p:cNvPicPr>
          <p:nvPr/>
        </p:nvPicPr>
        <p:blipFill>
          <a:blip r:embed="rId10"/>
          <a:stretch>
            <a:fillRect/>
          </a:stretch>
        </p:blipFill>
        <p:spPr>
          <a:xfrm>
            <a:off x="791611" y="1943281"/>
            <a:ext cx="861753" cy="626060"/>
          </a:xfrm>
          <a:prstGeom prst="rect">
            <a:avLst/>
          </a:prstGeom>
        </p:spPr>
      </p:pic>
      <p:pic>
        <p:nvPicPr>
          <p:cNvPr id="19" name="Bild 18" descr="Logo+Schrift (640x480).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42030" y="1879256"/>
            <a:ext cx="1190037" cy="731369"/>
          </a:xfrm>
          <a:prstGeom prst="rect">
            <a:avLst/>
          </a:prstGeom>
        </p:spPr>
      </p:pic>
    </p:spTree>
    <p:extLst>
      <p:ext uri="{BB962C8B-B14F-4D97-AF65-F5344CB8AC3E}">
        <p14:creationId xmlns:p14="http://schemas.microsoft.com/office/powerpoint/2010/main" val="1170642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37200" y="495300"/>
            <a:ext cx="8229600" cy="546100"/>
          </a:xfrm>
          <a:prstGeom prst="rect">
            <a:avLst/>
          </a:prstGeom>
        </p:spPr>
        <p:txBody>
          <a:bodyPr vert="horz" lIns="0" tIns="0" rIns="0" bIns="0" rtlCol="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Beispiel Kooperation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Beispiel für Synergien-Nutzung: SHK NRW</a:t>
            </a: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sp>
        <p:nvSpPr>
          <p:cNvPr id="19" name="Textfeld 18"/>
          <p:cNvSpPr txBox="1"/>
          <p:nvPr/>
        </p:nvSpPr>
        <p:spPr>
          <a:xfrm>
            <a:off x="6126749" y="1582519"/>
            <a:ext cx="3020470" cy="1754327"/>
          </a:xfrm>
          <a:prstGeom prst="rect">
            <a:avLst/>
          </a:prstGeom>
          <a:noFill/>
        </p:spPr>
        <p:txBody>
          <a:bodyPr wrap="square" rtlCol="0">
            <a:spAutoFit/>
          </a:bodyPr>
          <a:lstStyle/>
          <a:p>
            <a:r>
              <a:rPr lang="de-DE" dirty="0" smtClean="0">
                <a:solidFill>
                  <a:schemeClr val="tx2"/>
                </a:solidFill>
              </a:rPr>
              <a:t>Nutzen Sie unsere Materialien für Ihre Websites. Sprechen Sie uns gerne an. </a:t>
            </a:r>
            <a:br>
              <a:rPr lang="de-DE" dirty="0" smtClean="0">
                <a:solidFill>
                  <a:schemeClr val="tx2"/>
                </a:solidFill>
              </a:rPr>
            </a:br>
            <a:r>
              <a:rPr lang="de-DE" dirty="0" smtClean="0">
                <a:solidFill>
                  <a:schemeClr val="tx2"/>
                </a:solidFill>
              </a:rPr>
              <a:t>Hier geht‘s zum </a:t>
            </a:r>
            <a:r>
              <a:rPr lang="de-DE" dirty="0" smtClean="0">
                <a:solidFill>
                  <a:srgbClr val="FF6600"/>
                </a:solidFill>
                <a:hlinkClick r:id="rId2"/>
              </a:rPr>
              <a:t>Beispiel des SHK NRW</a:t>
            </a:r>
            <a:endParaRPr lang="de-DE" dirty="0">
              <a:solidFill>
                <a:srgbClr val="FF6600"/>
              </a:solidFill>
            </a:endParaRPr>
          </a:p>
        </p:txBody>
      </p:sp>
      <p:pic>
        <p:nvPicPr>
          <p:cNvPr id="20" name="Bild 19" descr="Bildschirmfoto 2014-07-18 um 14.52.1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200" y="1587054"/>
            <a:ext cx="5274310" cy="4563584"/>
          </a:xfrm>
          <a:prstGeom prst="rect">
            <a:avLst/>
          </a:prstGeom>
          <a:ln>
            <a:noFill/>
          </a:ln>
          <a:effectLst>
            <a:outerShdw blurRad="292100" dist="139700" dir="2700000" algn="tl" rotWithShape="0">
              <a:srgbClr val="333333">
                <a:alpha val="65000"/>
              </a:srgbClr>
            </a:outerShdw>
          </a:effectLst>
        </p:spPr>
      </p:pic>
      <p:cxnSp>
        <p:nvCxnSpPr>
          <p:cNvPr id="25" name="Gerade Verbindung mit Pfeil 24"/>
          <p:cNvCxnSpPr/>
          <p:nvPr/>
        </p:nvCxnSpPr>
        <p:spPr>
          <a:xfrm flipH="1" flipV="1">
            <a:off x="5757770" y="3466540"/>
            <a:ext cx="858088" cy="317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Gerade Verbindung mit Pfeil 25"/>
          <p:cNvCxnSpPr/>
          <p:nvPr/>
        </p:nvCxnSpPr>
        <p:spPr>
          <a:xfrm flipH="1" flipV="1">
            <a:off x="5757770" y="3904148"/>
            <a:ext cx="866667" cy="5491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Gerade Verbindung mit Pfeil 26"/>
          <p:cNvCxnSpPr/>
          <p:nvPr/>
        </p:nvCxnSpPr>
        <p:spPr>
          <a:xfrm flipH="1">
            <a:off x="5006943" y="4586493"/>
            <a:ext cx="16046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feld 29"/>
          <p:cNvSpPr txBox="1"/>
          <p:nvPr/>
        </p:nvSpPr>
        <p:spPr>
          <a:xfrm>
            <a:off x="6615858" y="3611760"/>
            <a:ext cx="2528142" cy="523220"/>
          </a:xfrm>
          <a:prstGeom prst="rect">
            <a:avLst/>
          </a:prstGeom>
          <a:noFill/>
        </p:spPr>
        <p:txBody>
          <a:bodyPr wrap="square" rtlCol="0">
            <a:spAutoFit/>
          </a:bodyPr>
          <a:lstStyle/>
          <a:p>
            <a:r>
              <a:rPr lang="de-DE" sz="1400" dirty="0" smtClean="0">
                <a:solidFill>
                  <a:srgbClr val="FF6600"/>
                </a:solidFill>
              </a:rPr>
              <a:t>Download Freie Wärme- Pressemitteilung</a:t>
            </a:r>
            <a:endParaRPr lang="de-DE" sz="1400" dirty="0">
              <a:solidFill>
                <a:srgbClr val="FF6600"/>
              </a:solidFill>
            </a:endParaRPr>
          </a:p>
        </p:txBody>
      </p:sp>
      <p:sp>
        <p:nvSpPr>
          <p:cNvPr id="31" name="Textfeld 30"/>
          <p:cNvSpPr txBox="1"/>
          <p:nvPr/>
        </p:nvSpPr>
        <p:spPr>
          <a:xfrm>
            <a:off x="6624437" y="4341756"/>
            <a:ext cx="2522782" cy="738664"/>
          </a:xfrm>
          <a:prstGeom prst="rect">
            <a:avLst/>
          </a:prstGeom>
          <a:noFill/>
        </p:spPr>
        <p:txBody>
          <a:bodyPr wrap="square" rtlCol="0">
            <a:spAutoFit/>
          </a:bodyPr>
          <a:lstStyle/>
          <a:p>
            <a:r>
              <a:rPr lang="de-DE" sz="1400" dirty="0" smtClean="0">
                <a:solidFill>
                  <a:srgbClr val="FF6600"/>
                </a:solidFill>
              </a:rPr>
              <a:t>Einbindung der Filmbeiträge aus dem energiefernsehen</a:t>
            </a:r>
            <a:endParaRPr lang="de-DE" sz="1400" dirty="0">
              <a:solidFill>
                <a:srgbClr val="FF6600"/>
              </a:solidFill>
            </a:endParaRPr>
          </a:p>
        </p:txBody>
      </p:sp>
    </p:spTree>
    <p:extLst>
      <p:ext uri="{BB962C8B-B14F-4D97-AF65-F5344CB8AC3E}">
        <p14:creationId xmlns:p14="http://schemas.microsoft.com/office/powerpoint/2010/main" val="646125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37200" y="495300"/>
            <a:ext cx="8229600" cy="546100"/>
          </a:xfrm>
          <a:prstGeom prst="rect">
            <a:avLst/>
          </a:prstGeom>
        </p:spPr>
        <p:txBody>
          <a:bodyPr vert="horz" lIns="0" tIns="0" rIns="0" bIns="0" rtlCol="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Beispiel Kooperation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Beispiel für Synergien-Nutzung: ZVSHK</a:t>
            </a: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sp>
        <p:nvSpPr>
          <p:cNvPr id="19" name="Textfeld 18"/>
          <p:cNvSpPr txBox="1"/>
          <p:nvPr/>
        </p:nvSpPr>
        <p:spPr>
          <a:xfrm>
            <a:off x="6123530" y="1485363"/>
            <a:ext cx="3020470" cy="2031325"/>
          </a:xfrm>
          <a:prstGeom prst="rect">
            <a:avLst/>
          </a:prstGeom>
          <a:noFill/>
        </p:spPr>
        <p:txBody>
          <a:bodyPr wrap="square" rtlCol="0">
            <a:spAutoFit/>
          </a:bodyPr>
          <a:lstStyle/>
          <a:p>
            <a:r>
              <a:rPr lang="de-DE" dirty="0" smtClean="0">
                <a:solidFill>
                  <a:schemeClr val="tx2"/>
                </a:solidFill>
              </a:rPr>
              <a:t>Projektspezifische Zusammenarbeit </a:t>
            </a:r>
            <a:br>
              <a:rPr lang="de-DE" dirty="0" smtClean="0">
                <a:solidFill>
                  <a:schemeClr val="tx2"/>
                </a:solidFill>
              </a:rPr>
            </a:br>
            <a:r>
              <a:rPr lang="de-DE" dirty="0" smtClean="0">
                <a:solidFill>
                  <a:schemeClr val="tx2"/>
                </a:solidFill>
              </a:rPr>
              <a:t>Freie Wärme-Radar</a:t>
            </a:r>
          </a:p>
          <a:p>
            <a:r>
              <a:rPr lang="de-DE" dirty="0" smtClean="0">
                <a:solidFill>
                  <a:schemeClr val="tx2"/>
                </a:solidFill>
              </a:rPr>
              <a:t>Info- und Servicepaket</a:t>
            </a:r>
          </a:p>
          <a:p>
            <a:endParaRPr lang="de-DE" dirty="0">
              <a:solidFill>
                <a:schemeClr val="tx2"/>
              </a:solidFill>
            </a:endParaRPr>
          </a:p>
          <a:p>
            <a:r>
              <a:rPr lang="de-DE" dirty="0" smtClean="0">
                <a:solidFill>
                  <a:schemeClr val="tx2"/>
                </a:solidFill>
              </a:rPr>
              <a:t>ZVSHK-Versionen </a:t>
            </a:r>
            <a:r>
              <a:rPr lang="de-DE" dirty="0">
                <a:solidFill>
                  <a:schemeClr val="tx2"/>
                </a:solidFill>
              </a:rPr>
              <a:t>für </a:t>
            </a:r>
            <a:r>
              <a:rPr lang="de-DE" dirty="0" smtClean="0">
                <a:solidFill>
                  <a:schemeClr val="tx2"/>
                </a:solidFill>
              </a:rPr>
              <a:t>Mitgliedsbetriebe</a:t>
            </a:r>
            <a:endParaRPr lang="de-DE" dirty="0">
              <a:solidFill>
                <a:srgbClr val="FF6600"/>
              </a:solidFill>
            </a:endParaRPr>
          </a:p>
        </p:txBody>
      </p:sp>
      <p:pic>
        <p:nvPicPr>
          <p:cNvPr id="10" name="Bild 9" descr="zvshk_log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1132" y="3915569"/>
            <a:ext cx="2137318" cy="692727"/>
          </a:xfrm>
          <a:prstGeom prst="rect">
            <a:avLst/>
          </a:prstGeom>
        </p:spPr>
      </p:pic>
      <p:grpSp>
        <p:nvGrpSpPr>
          <p:cNvPr id="5" name="Gruppierung 4"/>
          <p:cNvGrpSpPr/>
          <p:nvPr/>
        </p:nvGrpSpPr>
        <p:grpSpPr>
          <a:xfrm>
            <a:off x="100829" y="1435350"/>
            <a:ext cx="5249610" cy="2921830"/>
            <a:chOff x="182563" y="1804411"/>
            <a:chExt cx="5675644" cy="3304618"/>
          </a:xfrm>
        </p:grpSpPr>
        <p:pic>
          <p:nvPicPr>
            <p:cNvPr id="2" name="Bild 1" descr="RADAR-Screendesign-ZVSHK_03021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563" y="1804411"/>
              <a:ext cx="5675644" cy="3304618"/>
            </a:xfrm>
            <a:prstGeom prst="rect">
              <a:avLst/>
            </a:prstGeom>
          </p:spPr>
        </p:pic>
        <p:sp>
          <p:nvSpPr>
            <p:cNvPr id="3" name="Rechteck 2"/>
            <p:cNvSpPr/>
            <p:nvPr/>
          </p:nvSpPr>
          <p:spPr>
            <a:xfrm>
              <a:off x="3450316" y="3596254"/>
              <a:ext cx="848633" cy="8677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8" name="Bild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22641" y="3710003"/>
            <a:ext cx="1796720" cy="25537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8278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37199" y="1536137"/>
            <a:ext cx="6630806" cy="4881345"/>
          </a:xfrm>
        </p:spPr>
        <p:txBody>
          <a:bodyPr/>
          <a:lstStyle/>
          <a:p>
            <a:pPr marL="0" indent="0">
              <a:spcBef>
                <a:spcPts val="0"/>
              </a:spcBef>
              <a:spcAft>
                <a:spcPts val="300"/>
              </a:spcAft>
              <a:buNone/>
              <a:tabLst>
                <a:tab pos="7539038" algn="r"/>
              </a:tabLst>
            </a:pPr>
            <a:r>
              <a:rPr lang="de-DE" b="1" dirty="0" smtClean="0"/>
              <a:t>Situation März 2014:</a:t>
            </a:r>
          </a:p>
          <a:p>
            <a:pPr>
              <a:spcBef>
                <a:spcPts val="0"/>
              </a:spcBef>
              <a:spcAft>
                <a:spcPts val="300"/>
              </a:spcAft>
              <a:tabLst>
                <a:tab pos="7539038" algn="r"/>
              </a:tabLst>
            </a:pPr>
            <a:r>
              <a:rPr lang="de-DE" dirty="0" smtClean="0"/>
              <a:t>Intransparente Planungsabsichten Stadt Zarrentin + Gemeinden (Anstalt des öffentlichen Rechts)</a:t>
            </a:r>
          </a:p>
          <a:p>
            <a:pPr>
              <a:spcBef>
                <a:spcPts val="0"/>
              </a:spcBef>
              <a:spcAft>
                <a:spcPts val="300"/>
              </a:spcAft>
              <a:tabLst>
                <a:tab pos="7539038" algn="r"/>
              </a:tabLst>
            </a:pPr>
            <a:r>
              <a:rPr lang="de-DE" dirty="0" smtClean="0"/>
              <a:t>Ängste: Bioenergiedorf-Strategie, Anschlusszwänge, finanzieller Belastung etc.</a:t>
            </a:r>
          </a:p>
          <a:p>
            <a:pPr>
              <a:spcBef>
                <a:spcPts val="0"/>
              </a:spcBef>
              <a:spcAft>
                <a:spcPts val="900"/>
              </a:spcAft>
              <a:tabLst>
                <a:tab pos="7539038" algn="r"/>
              </a:tabLst>
            </a:pPr>
            <a:r>
              <a:rPr lang="de-DE" dirty="0" smtClean="0"/>
              <a:t>Kommunalwahlen 25.5.2014 </a:t>
            </a:r>
          </a:p>
          <a:p>
            <a:pPr marL="0" indent="0">
              <a:spcBef>
                <a:spcPts val="0"/>
              </a:spcBef>
              <a:spcAft>
                <a:spcPts val="300"/>
              </a:spcAft>
              <a:buNone/>
              <a:tabLst>
                <a:tab pos="7539038" algn="r"/>
              </a:tabLst>
            </a:pPr>
            <a:r>
              <a:rPr lang="de-DE" b="1" dirty="0" smtClean="0"/>
              <a:t>Unterstützung der Bürgerinitiative</a:t>
            </a:r>
            <a:endParaRPr lang="de-DE" b="1" dirty="0"/>
          </a:p>
          <a:p>
            <a:pPr>
              <a:spcBef>
                <a:spcPts val="0"/>
              </a:spcBef>
              <a:spcAft>
                <a:spcPts val="900"/>
              </a:spcAft>
              <a:tabLst>
                <a:tab pos="7539038" algn="r"/>
              </a:tabLst>
            </a:pPr>
            <a:r>
              <a:rPr lang="de-DE" dirty="0"/>
              <a:t>3 </a:t>
            </a:r>
            <a:r>
              <a:rPr lang="de-DE" dirty="0" smtClean="0"/>
              <a:t>Infoveranstaltungen mit Kommunalpolitikern, Website</a:t>
            </a:r>
            <a:r>
              <a:rPr lang="de-DE" dirty="0"/>
              <a:t>-</a:t>
            </a:r>
            <a:r>
              <a:rPr lang="de-DE" dirty="0" smtClean="0"/>
              <a:t>Überarbeitung, Leitsätze, 3 Pressemit-teilungen, energiefernsehen-Berichte, FW-Newsletter</a:t>
            </a:r>
          </a:p>
          <a:p>
            <a:pPr marL="0" indent="0">
              <a:spcBef>
                <a:spcPts val="0"/>
              </a:spcBef>
              <a:spcAft>
                <a:spcPts val="300"/>
              </a:spcAft>
              <a:buNone/>
              <a:tabLst>
                <a:tab pos="7539038" algn="r"/>
              </a:tabLst>
            </a:pPr>
            <a:r>
              <a:rPr lang="de-DE" b="1" dirty="0" smtClean="0"/>
              <a:t>Ergebnisse/Teilerfolge:</a:t>
            </a:r>
            <a:endParaRPr lang="de-DE" b="1" dirty="0"/>
          </a:p>
          <a:p>
            <a:pPr>
              <a:spcBef>
                <a:spcPts val="0"/>
              </a:spcBef>
              <a:spcAft>
                <a:spcPts val="300"/>
              </a:spcAft>
              <a:tabLst>
                <a:tab pos="7539038" algn="r"/>
              </a:tabLst>
            </a:pPr>
            <a:r>
              <a:rPr lang="de-DE" b="1" i="1" dirty="0">
                <a:solidFill>
                  <a:schemeClr val="tx2"/>
                </a:solidFill>
              </a:rPr>
              <a:t>Breite Absage an Anschlusszwänge</a:t>
            </a:r>
          </a:p>
          <a:p>
            <a:pPr>
              <a:spcBef>
                <a:spcPts val="0"/>
              </a:spcBef>
              <a:spcAft>
                <a:spcPts val="300"/>
              </a:spcAft>
              <a:tabLst>
                <a:tab pos="7539038" algn="r"/>
              </a:tabLst>
            </a:pPr>
            <a:r>
              <a:rPr lang="de-DE" b="1" i="1" dirty="0">
                <a:solidFill>
                  <a:schemeClr val="tx2"/>
                </a:solidFill>
              </a:rPr>
              <a:t>Projekt nicht mehr aktuell </a:t>
            </a:r>
          </a:p>
          <a:p>
            <a:pPr>
              <a:spcBef>
                <a:spcPts val="0"/>
              </a:spcBef>
              <a:spcAft>
                <a:spcPts val="300"/>
              </a:spcAft>
              <a:tabLst>
                <a:tab pos="7539038" algn="r"/>
              </a:tabLst>
            </a:pPr>
            <a:r>
              <a:rPr lang="de-DE" b="1" i="1" dirty="0">
                <a:solidFill>
                  <a:schemeClr val="tx2"/>
                </a:solidFill>
              </a:rPr>
              <a:t>Breites Lob aus </a:t>
            </a:r>
            <a:r>
              <a:rPr lang="de-DE" b="1" i="1" dirty="0" smtClean="0">
                <a:solidFill>
                  <a:schemeClr val="tx2"/>
                </a:solidFill>
              </a:rPr>
              <a:t>Bürgerschaft </a:t>
            </a:r>
            <a:r>
              <a:rPr lang="de-DE" b="1" i="1" dirty="0">
                <a:solidFill>
                  <a:schemeClr val="tx2"/>
                </a:solidFill>
              </a:rPr>
              <a:t>und </a:t>
            </a:r>
            <a:r>
              <a:rPr lang="de-DE" b="1" i="1" dirty="0" smtClean="0">
                <a:solidFill>
                  <a:schemeClr val="tx2"/>
                </a:solidFill>
              </a:rPr>
              <a:t>Politik </a:t>
            </a:r>
            <a:r>
              <a:rPr lang="de-DE" b="1" i="1" dirty="0">
                <a:solidFill>
                  <a:schemeClr val="tx2"/>
                </a:solidFill>
              </a:rPr>
              <a:t>für </a:t>
            </a:r>
            <a:r>
              <a:rPr lang="de-DE" b="1" i="1" dirty="0" smtClean="0">
                <a:solidFill>
                  <a:schemeClr val="tx2"/>
                </a:solidFill>
              </a:rPr>
              <a:t/>
            </a:r>
            <a:br>
              <a:rPr lang="de-DE" b="1" i="1" dirty="0" smtClean="0">
                <a:solidFill>
                  <a:schemeClr val="tx2"/>
                </a:solidFill>
              </a:rPr>
            </a:br>
            <a:r>
              <a:rPr lang="de-DE" b="1" i="1" dirty="0" smtClean="0">
                <a:solidFill>
                  <a:schemeClr val="tx2"/>
                </a:solidFill>
              </a:rPr>
              <a:t>das </a:t>
            </a:r>
            <a:r>
              <a:rPr lang="de-DE" b="1" i="1" dirty="0">
                <a:solidFill>
                  <a:schemeClr val="tx2"/>
                </a:solidFill>
              </a:rPr>
              <a:t>Engagement der BI</a:t>
            </a:r>
          </a:p>
        </p:txBody>
      </p:sp>
      <p:sp>
        <p:nvSpPr>
          <p:cNvPr id="8" name="Titel 1"/>
          <p:cNvSpPr txBox="1">
            <a:spLocks/>
          </p:cNvSpPr>
          <p:nvPr/>
        </p:nvSpPr>
        <p:spPr>
          <a:xfrm>
            <a:off x="637200" y="495300"/>
            <a:ext cx="8229600" cy="546100"/>
          </a:xfrm>
          <a:prstGeom prst="rect">
            <a:avLst/>
          </a:prstGeom>
        </p:spPr>
        <p:txBody>
          <a:bodyPr vert="horz" lIns="0" tIns="0" rIns="0" bIns="0" rtlCol="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Beispiel Coaching</a:t>
            </a:r>
          </a:p>
          <a:p>
            <a:pPr marL="0" marR="0" lvl="0" indent="0" algn="l" defTabSz="457200" rtl="0" eaLnBrk="1" fontAlgn="auto" latinLnBrk="0" hangingPunct="1">
              <a:lnSpc>
                <a:spcPct val="100000"/>
              </a:lnSpc>
              <a:spcBef>
                <a:spcPct val="0"/>
              </a:spcBef>
              <a:spcAft>
                <a:spcPts val="0"/>
              </a:spcAft>
              <a:buClrTx/>
              <a:buSzTx/>
              <a:buFontTx/>
              <a:buNone/>
              <a:tabLst/>
              <a:defRPr/>
            </a:pPr>
            <a:r>
              <a:rPr lang="de-DE" sz="2400" b="1" dirty="0" smtClean="0">
                <a:latin typeface="Verdana"/>
                <a:ea typeface="+mj-ea"/>
                <a:cs typeface="Verdana"/>
              </a:rPr>
              <a:t>BI Zukunft Energie </a:t>
            </a:r>
            <a:r>
              <a:rPr lang="de-DE" sz="2400" b="1" noProof="0" dirty="0" smtClean="0">
                <a:latin typeface="Verdana"/>
                <a:ea typeface="+mj-ea"/>
                <a:cs typeface="Verdana"/>
              </a:rPr>
              <a:t>Zarrentin</a:t>
            </a: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pic>
        <p:nvPicPr>
          <p:cNvPr id="2" name="Bild 1" descr="NaWaRo Gasanlage Klein Zech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9599" y="1603886"/>
            <a:ext cx="1588549" cy="1190651"/>
          </a:xfrm>
          <a:prstGeom prst="rect">
            <a:avLst/>
          </a:prstGeom>
        </p:spPr>
      </p:pic>
      <p:pic>
        <p:nvPicPr>
          <p:cNvPr id="4" name="Bild 3" descr="Zarrentin Kai Busch 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0963" y="2858920"/>
            <a:ext cx="1586968" cy="1165031"/>
          </a:xfrm>
          <a:prstGeom prst="rect">
            <a:avLst/>
          </a:prstGeom>
        </p:spPr>
      </p:pic>
      <p:pic>
        <p:nvPicPr>
          <p:cNvPr id="5" name="Bild 4" descr="Zarrentin Schaalse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0991" y="4079830"/>
            <a:ext cx="1586935" cy="1050790"/>
          </a:xfrm>
          <a:prstGeom prst="rect">
            <a:avLst/>
          </a:prstGeom>
        </p:spPr>
      </p:pic>
      <p:pic>
        <p:nvPicPr>
          <p:cNvPr id="7" name="Bild 6" descr="Zarrentin_Kloster.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0991" y="5160909"/>
            <a:ext cx="1586936" cy="1051462"/>
          </a:xfrm>
          <a:prstGeom prst="rect">
            <a:avLst/>
          </a:prstGeom>
        </p:spPr>
      </p:pic>
      <p:sp>
        <p:nvSpPr>
          <p:cNvPr id="9" name="Abgerundetes Rechteck 8"/>
          <p:cNvSpPr/>
          <p:nvPr/>
        </p:nvSpPr>
        <p:spPr>
          <a:xfrm rot="21274612">
            <a:off x="5789723" y="243323"/>
            <a:ext cx="2125101" cy="1076641"/>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smtClean="0"/>
              <a:t>Regionales FW-Pilotprojekt: Anschlusszwänge abgewendet</a:t>
            </a:r>
            <a:endParaRPr lang="de-DE" sz="1600" dirty="0"/>
          </a:p>
        </p:txBody>
      </p:sp>
      <p:sp>
        <p:nvSpPr>
          <p:cNvPr id="6" name="Rechteck 5"/>
          <p:cNvSpPr/>
          <p:nvPr/>
        </p:nvSpPr>
        <p:spPr>
          <a:xfrm>
            <a:off x="7390991" y="3887343"/>
            <a:ext cx="1368743" cy="1366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dirty="0" smtClean="0">
                <a:solidFill>
                  <a:schemeClr val="tx2">
                    <a:lumMod val="40000"/>
                    <a:lumOff val="60000"/>
                  </a:schemeClr>
                </a:solidFill>
              </a:rPr>
              <a:t>energiefernsehen.de</a:t>
            </a:r>
            <a:endParaRPr lang="de-DE" sz="900" dirty="0">
              <a:solidFill>
                <a:schemeClr val="tx2">
                  <a:lumMod val="40000"/>
                  <a:lumOff val="60000"/>
                </a:schemeClr>
              </a:solidFill>
            </a:endParaRPr>
          </a:p>
        </p:txBody>
      </p:sp>
    </p:spTree>
    <p:extLst>
      <p:ext uri="{BB962C8B-B14F-4D97-AF65-F5344CB8AC3E}">
        <p14:creationId xmlns:p14="http://schemas.microsoft.com/office/powerpoint/2010/main" val="1445524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 15"/>
          <p:cNvPicPr>
            <a:picLocks noChangeAspect="1"/>
          </p:cNvPicPr>
          <p:nvPr/>
        </p:nvPicPr>
        <p:blipFill>
          <a:blip r:embed="rId2">
            <a:extLst>
              <a:ext uri="{BEBA8EAE-BF5A-486C-A8C5-ECC9F3942E4B}">
                <a14:imgProps xmlns:a14="http://schemas.microsoft.com/office/drawing/2010/main">
                  <a14:imgLayer r:embed="rId3">
                    <a14:imgEffect>
                      <a14:brightnessContrast bright="-28000"/>
                    </a14:imgEffect>
                  </a14:imgLayer>
                </a14:imgProps>
              </a:ext>
            </a:extLst>
          </a:blip>
          <a:stretch>
            <a:fillRect/>
          </a:stretch>
        </p:blipFill>
        <p:spPr>
          <a:xfrm>
            <a:off x="0" y="0"/>
            <a:ext cx="9144000" cy="4400090"/>
          </a:xfrm>
          <a:prstGeom prst="rect">
            <a:avLst/>
          </a:prstGeom>
        </p:spPr>
      </p:pic>
      <p:sp>
        <p:nvSpPr>
          <p:cNvPr id="9" name="Abgerundetes Rechteck 8"/>
          <p:cNvSpPr/>
          <p:nvPr/>
        </p:nvSpPr>
        <p:spPr>
          <a:xfrm rot="21127389">
            <a:off x="6133565" y="256849"/>
            <a:ext cx="2654783" cy="1042937"/>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smtClean="0"/>
              <a:t>Wirtschaftliches Handeln: Vernünftige Entscheidung des Gemeinderats</a:t>
            </a:r>
            <a:endParaRPr lang="de-DE" sz="1600" dirty="0"/>
          </a:p>
        </p:txBody>
      </p:sp>
      <p:sp>
        <p:nvSpPr>
          <p:cNvPr id="3" name="Inhaltsplatzhalter 2"/>
          <p:cNvSpPr>
            <a:spLocks noGrp="1"/>
          </p:cNvSpPr>
          <p:nvPr>
            <p:ph idx="1"/>
          </p:nvPr>
        </p:nvSpPr>
        <p:spPr>
          <a:xfrm>
            <a:off x="637199" y="1719389"/>
            <a:ext cx="8448358" cy="2514042"/>
          </a:xfrm>
        </p:spPr>
        <p:txBody>
          <a:bodyPr/>
          <a:lstStyle/>
          <a:p>
            <a:pPr>
              <a:spcBef>
                <a:spcPts val="0"/>
              </a:spcBef>
              <a:tabLst>
                <a:tab pos="7539038" algn="r"/>
              </a:tabLst>
            </a:pPr>
            <a:r>
              <a:rPr lang="de-DE" dirty="0" smtClean="0">
                <a:solidFill>
                  <a:schemeClr val="bg1"/>
                </a:solidFill>
              </a:rPr>
              <a:t>Unterwössen </a:t>
            </a:r>
            <a:r>
              <a:rPr lang="de-DE" dirty="0">
                <a:solidFill>
                  <a:schemeClr val="bg1"/>
                </a:solidFill>
              </a:rPr>
              <a:t>(Chiemgau) plante Nahwärmenetz für 66 Gebäude.</a:t>
            </a:r>
          </a:p>
          <a:p>
            <a:pPr>
              <a:spcBef>
                <a:spcPts val="0"/>
              </a:spcBef>
              <a:tabLst>
                <a:tab pos="7539038" algn="r"/>
              </a:tabLst>
            </a:pPr>
            <a:r>
              <a:rPr lang="de-DE" dirty="0">
                <a:solidFill>
                  <a:schemeClr val="bg1"/>
                </a:solidFill>
              </a:rPr>
              <a:t>Ergebnisse einer Bürgerbefragung „Anschlussinteresse“:</a:t>
            </a:r>
          </a:p>
          <a:p>
            <a:pPr lvl="1">
              <a:spcBef>
                <a:spcPts val="0"/>
              </a:spcBef>
              <a:tabLst>
                <a:tab pos="7539038" algn="r"/>
              </a:tabLst>
            </a:pPr>
            <a:r>
              <a:rPr lang="de-DE" sz="1800" dirty="0" smtClean="0">
                <a:solidFill>
                  <a:schemeClr val="bg1"/>
                </a:solidFill>
              </a:rPr>
              <a:t>41 Absagen, 19 Zusagen, 6 unentschlossen</a:t>
            </a:r>
          </a:p>
          <a:p>
            <a:pPr>
              <a:spcBef>
                <a:spcPts val="0"/>
              </a:spcBef>
              <a:tabLst>
                <a:tab pos="7539038" algn="r"/>
              </a:tabLst>
            </a:pPr>
            <a:r>
              <a:rPr lang="de-DE" dirty="0" smtClean="0">
                <a:solidFill>
                  <a:schemeClr val="bg1"/>
                </a:solidFill>
              </a:rPr>
              <a:t>Nochmalige Untersuchung der Wirtschaftlichkeit durch 2 unabhängige Gutachter auf Basis Machbarkeitsstudie</a:t>
            </a:r>
          </a:p>
          <a:p>
            <a:pPr>
              <a:spcBef>
                <a:spcPts val="0"/>
              </a:spcBef>
              <a:tabLst>
                <a:tab pos="7539038" algn="r"/>
              </a:tabLst>
            </a:pPr>
            <a:r>
              <a:rPr lang="de-DE" dirty="0" smtClean="0">
                <a:solidFill>
                  <a:schemeClr val="bg1"/>
                </a:solidFill>
              </a:rPr>
              <a:t>Beide Gutachter bescheinigten ungenügende Wirtschaftlichkeit</a:t>
            </a:r>
          </a:p>
          <a:p>
            <a:pPr>
              <a:spcBef>
                <a:spcPts val="0"/>
              </a:spcBef>
              <a:tabLst>
                <a:tab pos="7539038" algn="r"/>
              </a:tabLst>
            </a:pPr>
            <a:r>
              <a:rPr lang="de-DE" dirty="0" smtClean="0">
                <a:solidFill>
                  <a:schemeClr val="bg1"/>
                </a:solidFill>
              </a:rPr>
              <a:t>Nahwärme wurde vom Gemeinderat einstimmig „auf Eis“ gelegt</a:t>
            </a:r>
          </a:p>
        </p:txBody>
      </p:sp>
      <p:sp>
        <p:nvSpPr>
          <p:cNvPr id="8" name="Titel 1"/>
          <p:cNvSpPr txBox="1">
            <a:spLocks/>
          </p:cNvSpPr>
          <p:nvPr/>
        </p:nvSpPr>
        <p:spPr>
          <a:xfrm>
            <a:off x="637200" y="495300"/>
            <a:ext cx="8229600" cy="546100"/>
          </a:xfrm>
          <a:prstGeom prst="rect">
            <a:avLst/>
          </a:prstGeom>
        </p:spPr>
        <p:txBody>
          <a:bodyPr vert="horz" lIns="0" tIns="0" rIns="0" bIns="0" rtlCol="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i="0" u="none" strike="noStrike" kern="1200" cap="none" spc="0" normalizeH="0" baseline="0" noProof="0" dirty="0" smtClean="0">
                <a:ln>
                  <a:noFill/>
                </a:ln>
                <a:solidFill>
                  <a:srgbClr val="FFFFFF"/>
                </a:solidFill>
                <a:effectLst/>
                <a:uLnTx/>
                <a:uFillTx/>
                <a:latin typeface="Verdana"/>
                <a:ea typeface="+mj-ea"/>
                <a:cs typeface="Verdana"/>
              </a:rPr>
              <a:t>Beispiel „Unwirtschaftlichkeit“</a:t>
            </a:r>
          </a:p>
          <a:p>
            <a:pPr marL="0" marR="0" lvl="0" indent="0" algn="l" defTabSz="457200" rtl="0" eaLnBrk="1" fontAlgn="auto" latinLnBrk="0" hangingPunct="1">
              <a:lnSpc>
                <a:spcPct val="100000"/>
              </a:lnSpc>
              <a:spcBef>
                <a:spcPct val="0"/>
              </a:spcBef>
              <a:spcAft>
                <a:spcPts val="0"/>
              </a:spcAft>
              <a:buClrTx/>
              <a:buSzTx/>
              <a:buFontTx/>
              <a:buNone/>
              <a:tabLst/>
              <a:defRPr/>
            </a:pPr>
            <a:r>
              <a:rPr lang="de-DE" sz="2400" b="1" dirty="0" smtClean="0">
                <a:solidFill>
                  <a:srgbClr val="FFFFFF"/>
                </a:solidFill>
                <a:latin typeface="Verdana"/>
                <a:ea typeface="+mj-ea"/>
                <a:cs typeface="Verdana"/>
              </a:rPr>
              <a:t>Nahwärme auf Eis gelegt</a:t>
            </a:r>
            <a:endParaRPr kumimoji="0" lang="de-DE" sz="2400" b="1" i="0" u="none" strike="noStrike" kern="1200" cap="none" spc="0" normalizeH="0" baseline="0" noProof="0" dirty="0">
              <a:ln>
                <a:noFill/>
              </a:ln>
              <a:solidFill>
                <a:srgbClr val="FFFFFF"/>
              </a:solidFill>
              <a:effectLst/>
              <a:uLnTx/>
              <a:uFillTx/>
              <a:latin typeface="Verdana"/>
              <a:ea typeface="+mj-ea"/>
              <a:cs typeface="Verdana"/>
            </a:endParaRPr>
          </a:p>
        </p:txBody>
      </p:sp>
      <p:grpSp>
        <p:nvGrpSpPr>
          <p:cNvPr id="17" name="Gruppierung 16"/>
          <p:cNvGrpSpPr/>
          <p:nvPr/>
        </p:nvGrpSpPr>
        <p:grpSpPr>
          <a:xfrm>
            <a:off x="637200" y="4581213"/>
            <a:ext cx="3839750" cy="1452512"/>
            <a:chOff x="637200" y="4581213"/>
            <a:chExt cx="3839750" cy="1452512"/>
          </a:xfrm>
        </p:grpSpPr>
        <p:sp>
          <p:nvSpPr>
            <p:cNvPr id="6" name="Rechteckige Legende 5"/>
            <p:cNvSpPr/>
            <p:nvPr/>
          </p:nvSpPr>
          <p:spPr>
            <a:xfrm>
              <a:off x="637200" y="4581213"/>
              <a:ext cx="3792051" cy="1446550"/>
            </a:xfrm>
            <a:prstGeom prst="wedgeRect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3" name="Rechteck 12"/>
            <p:cNvSpPr/>
            <p:nvPr/>
          </p:nvSpPr>
          <p:spPr>
            <a:xfrm>
              <a:off x="637200" y="4587175"/>
              <a:ext cx="3839750" cy="1446550"/>
            </a:xfrm>
            <a:prstGeom prst="rect">
              <a:avLst/>
            </a:prstGeom>
          </p:spPr>
          <p:txBody>
            <a:bodyPr wrap="square">
              <a:spAutoFit/>
            </a:bodyPr>
            <a:lstStyle/>
            <a:p>
              <a:r>
                <a:rPr lang="de-DE" sz="1100" dirty="0"/>
                <a:t>„Unterwössen ist kein optimales </a:t>
              </a:r>
              <a:r>
                <a:rPr lang="de-DE" sz="1100" dirty="0" smtClean="0"/>
                <a:t>Nahwärmever-sorgungsgebiet</a:t>
              </a:r>
              <a:r>
                <a:rPr lang="de-DE" sz="1100" dirty="0"/>
                <a:t>“, lautete das Fazit von </a:t>
              </a:r>
              <a:r>
                <a:rPr lang="de-DE" sz="1100" i="1" dirty="0">
                  <a:solidFill>
                    <a:srgbClr val="FF0000"/>
                  </a:solidFill>
                </a:rPr>
                <a:t>Architekt Josef Krautloher</a:t>
              </a:r>
              <a:r>
                <a:rPr lang="de-DE" sz="1100" dirty="0"/>
                <a:t>, der eines der beiden Gutachten auf Basis einer Machbarkeitsstudie der Gemeinde erstellte. Er habe vor allem Bedenken wegen der zu geringen Anschlussdichte, der beträchtlichen Umbaukosten für die Abnehmer und der langfristigen Bindung an die Wärmelieferanten. </a:t>
              </a:r>
            </a:p>
          </p:txBody>
        </p:sp>
      </p:grpSp>
      <p:grpSp>
        <p:nvGrpSpPr>
          <p:cNvPr id="18" name="Gruppierung 17"/>
          <p:cNvGrpSpPr/>
          <p:nvPr/>
        </p:nvGrpSpPr>
        <p:grpSpPr>
          <a:xfrm>
            <a:off x="4963241" y="4586812"/>
            <a:ext cx="3839750" cy="1452512"/>
            <a:chOff x="4963241" y="4586812"/>
            <a:chExt cx="3839750" cy="1452512"/>
          </a:xfrm>
        </p:grpSpPr>
        <p:sp>
          <p:nvSpPr>
            <p:cNvPr id="14" name="Rechteckige Legende 13"/>
            <p:cNvSpPr/>
            <p:nvPr/>
          </p:nvSpPr>
          <p:spPr>
            <a:xfrm>
              <a:off x="4963241" y="4586812"/>
              <a:ext cx="3792051" cy="1446550"/>
            </a:xfrm>
            <a:prstGeom prst="wedgeRect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5" name="Rechteck 14"/>
            <p:cNvSpPr/>
            <p:nvPr/>
          </p:nvSpPr>
          <p:spPr>
            <a:xfrm>
              <a:off x="4963241" y="4592774"/>
              <a:ext cx="3839750" cy="1446550"/>
            </a:xfrm>
            <a:prstGeom prst="rect">
              <a:avLst/>
            </a:prstGeom>
          </p:spPr>
          <p:txBody>
            <a:bodyPr wrap="square">
              <a:spAutoFit/>
            </a:bodyPr>
            <a:lstStyle/>
            <a:p>
              <a:r>
                <a:rPr lang="de-DE" sz="1100" i="1" dirty="0" smtClean="0">
                  <a:solidFill>
                    <a:srgbClr val="FF0000"/>
                  </a:solidFill>
                </a:rPr>
                <a:t>Bernhard </a:t>
              </a:r>
              <a:r>
                <a:rPr lang="de-DE" sz="1100" i="1" dirty="0">
                  <a:solidFill>
                    <a:srgbClr val="FF0000"/>
                  </a:solidFill>
                </a:rPr>
                <a:t>Pex, Energieberater</a:t>
              </a:r>
              <a:r>
                <a:rPr lang="de-DE" sz="1100" dirty="0"/>
                <a:t> beim unabhängig und kostenfrei prüfenden Verein Centrales Agrar-Rohstoff Marketing- und Energie-Netzwerk in Straubing, sagte: „Die angedachte </a:t>
              </a:r>
              <a:r>
                <a:rPr lang="de-DE" sz="1100" dirty="0" smtClean="0"/>
                <a:t>Fernwärmever-sorgung </a:t>
              </a:r>
              <a:r>
                <a:rPr lang="de-DE" sz="1100" dirty="0"/>
                <a:t>kann nicht uneingeschränkt als positiv bewertet werden, wenn durch zu wenig Abnehmer und gleich bleibende Kosten die Einnahmen nebst Fördermitteln drastisch sinken“</a:t>
              </a:r>
              <a:r>
                <a:rPr lang="de-DE" sz="1100" dirty="0" smtClean="0"/>
                <a:t>.</a:t>
              </a:r>
              <a:endParaRPr lang="de-DE" sz="1100" dirty="0"/>
            </a:p>
          </p:txBody>
        </p:sp>
      </p:grpSp>
    </p:spTree>
    <p:extLst>
      <p:ext uri="{BB962C8B-B14F-4D97-AF65-F5344CB8AC3E}">
        <p14:creationId xmlns:p14="http://schemas.microsoft.com/office/powerpoint/2010/main" val="453823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37198" y="1536137"/>
            <a:ext cx="7227133" cy="4881345"/>
          </a:xfrm>
        </p:spPr>
        <p:txBody>
          <a:bodyPr/>
          <a:lstStyle/>
          <a:p>
            <a:r>
              <a:rPr lang="de-DE" dirty="0" smtClean="0"/>
              <a:t>Acht Thüringer </a:t>
            </a:r>
            <a:r>
              <a:rPr lang="de-DE" dirty="0"/>
              <a:t>Fernwärmeversorger </a:t>
            </a:r>
            <a:r>
              <a:rPr lang="de-DE" dirty="0" smtClean="0"/>
              <a:t/>
            </a:r>
            <a:br>
              <a:rPr lang="de-DE" dirty="0" smtClean="0"/>
            </a:br>
            <a:r>
              <a:rPr lang="de-DE" dirty="0" smtClean="0"/>
              <a:t>mussten 2014 Preise </a:t>
            </a:r>
            <a:r>
              <a:rPr lang="de-DE" dirty="0"/>
              <a:t>senken </a:t>
            </a:r>
            <a:endParaRPr lang="de-DE" dirty="0" smtClean="0"/>
          </a:p>
          <a:p>
            <a:r>
              <a:rPr lang="de-DE" dirty="0" smtClean="0"/>
              <a:t>Landeskartellbehörde ordnete </a:t>
            </a:r>
            <a:br>
              <a:rPr lang="de-DE" dirty="0" smtClean="0"/>
            </a:br>
            <a:r>
              <a:rPr lang="de-DE" dirty="0" smtClean="0"/>
              <a:t>Reduzierung um 6 % an</a:t>
            </a:r>
          </a:p>
          <a:p>
            <a:r>
              <a:rPr lang="de-DE" dirty="0"/>
              <a:t>45 Thüringer Fernwärmeanbieter </a:t>
            </a:r>
            <a:r>
              <a:rPr lang="de-DE" dirty="0" smtClean="0"/>
              <a:t/>
            </a:r>
            <a:br>
              <a:rPr lang="de-DE" dirty="0" smtClean="0"/>
            </a:br>
            <a:r>
              <a:rPr lang="de-DE" dirty="0" smtClean="0"/>
              <a:t>wurden überprüft</a:t>
            </a:r>
            <a:endParaRPr lang="de-DE" dirty="0"/>
          </a:p>
          <a:p>
            <a:r>
              <a:rPr lang="de-DE" dirty="0"/>
              <a:t>Preise von acht Anbietern lagen um </a:t>
            </a:r>
            <a:br>
              <a:rPr lang="de-DE" dirty="0"/>
            </a:br>
            <a:r>
              <a:rPr lang="de-DE" dirty="0"/>
              <a:t>mindestens zehn Prozent über </a:t>
            </a:r>
            <a:r>
              <a:rPr lang="de-DE" dirty="0" smtClean="0"/>
              <a:t/>
            </a:r>
            <a:br>
              <a:rPr lang="de-DE" dirty="0" smtClean="0"/>
            </a:br>
            <a:r>
              <a:rPr lang="de-DE" dirty="0" smtClean="0"/>
              <a:t>Durchschnittspreis</a:t>
            </a:r>
            <a:endParaRPr lang="de-DE" dirty="0"/>
          </a:p>
          <a:p>
            <a:r>
              <a:rPr lang="de-DE" dirty="0" smtClean="0"/>
              <a:t>Betroffene Versorger (MDR):</a:t>
            </a:r>
          </a:p>
          <a:p>
            <a:pPr lvl="1">
              <a:lnSpc>
                <a:spcPct val="60000"/>
              </a:lnSpc>
            </a:pPr>
            <a:r>
              <a:rPr lang="de-DE" sz="1800" dirty="0" smtClean="0"/>
              <a:t>Heiligenstadt</a:t>
            </a:r>
          </a:p>
          <a:p>
            <a:pPr lvl="1">
              <a:lnSpc>
                <a:spcPct val="60000"/>
              </a:lnSpc>
            </a:pPr>
            <a:r>
              <a:rPr lang="de-DE" sz="1800" dirty="0" smtClean="0"/>
              <a:t>Waltershausen</a:t>
            </a:r>
          </a:p>
          <a:p>
            <a:pPr lvl="1">
              <a:lnSpc>
                <a:spcPct val="60000"/>
              </a:lnSpc>
            </a:pPr>
            <a:r>
              <a:rPr lang="de-DE" sz="1800" dirty="0" smtClean="0"/>
              <a:t>Sömmerda</a:t>
            </a:r>
          </a:p>
          <a:p>
            <a:pPr lvl="1">
              <a:lnSpc>
                <a:spcPct val="60000"/>
              </a:lnSpc>
            </a:pPr>
            <a:r>
              <a:rPr lang="de-DE" sz="1800" dirty="0" smtClean="0"/>
              <a:t>Saalfeld</a:t>
            </a:r>
          </a:p>
        </p:txBody>
      </p:sp>
      <p:sp>
        <p:nvSpPr>
          <p:cNvPr id="8" name="Titel 1"/>
          <p:cNvSpPr txBox="1">
            <a:spLocks/>
          </p:cNvSpPr>
          <p:nvPr/>
        </p:nvSpPr>
        <p:spPr>
          <a:xfrm>
            <a:off x="637200" y="495300"/>
            <a:ext cx="8229600" cy="546100"/>
          </a:xfrm>
          <a:prstGeom prst="rect">
            <a:avLst/>
          </a:prstGeom>
        </p:spPr>
        <p:txBody>
          <a:bodyPr vert="horz" lIns="0" tIns="0" rIns="0" bIns="0" rtlCol="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Beispiel „Preissenkung“</a:t>
            </a:r>
          </a:p>
          <a:p>
            <a:pPr marL="0" marR="0" lvl="0" indent="0" algn="l" defTabSz="457200" rtl="0" eaLnBrk="1" fontAlgn="auto" latinLnBrk="0" hangingPunct="1">
              <a:lnSpc>
                <a:spcPct val="100000"/>
              </a:lnSpc>
              <a:spcBef>
                <a:spcPct val="0"/>
              </a:spcBef>
              <a:spcAft>
                <a:spcPts val="0"/>
              </a:spcAft>
              <a:buClrTx/>
              <a:buSzTx/>
              <a:buFontTx/>
              <a:buNone/>
              <a:tabLst/>
              <a:defRPr/>
            </a:pPr>
            <a:r>
              <a:rPr lang="de-DE" sz="2400" b="1" dirty="0" smtClean="0">
                <a:latin typeface="Verdana"/>
                <a:ea typeface="+mj-ea"/>
                <a:cs typeface="Verdana"/>
              </a:rPr>
              <a:t>Landeskartellbehörde ordnet Preissenkung an </a:t>
            </a: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pic>
        <p:nvPicPr>
          <p:cNvPr id="12" name="Bild 11"/>
          <p:cNvPicPr>
            <a:picLocks noChangeAspect="1"/>
          </p:cNvPicPr>
          <p:nvPr/>
        </p:nvPicPr>
        <p:blipFill>
          <a:blip r:embed="rId2"/>
          <a:stretch>
            <a:fillRect/>
          </a:stretch>
        </p:blipFill>
        <p:spPr>
          <a:xfrm>
            <a:off x="5426869" y="1595757"/>
            <a:ext cx="3717131" cy="2541998"/>
          </a:xfrm>
          <a:prstGeom prst="rect">
            <a:avLst/>
          </a:prstGeom>
        </p:spPr>
      </p:pic>
      <p:pic>
        <p:nvPicPr>
          <p:cNvPr id="13" name="Bild 12" descr="Bildschirmfoto 2014-10-10 um 14.49.0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5149" y="4137755"/>
            <a:ext cx="2358852" cy="2194730"/>
          </a:xfrm>
          <a:prstGeom prst="rect">
            <a:avLst/>
          </a:prstGeom>
        </p:spPr>
      </p:pic>
    </p:spTree>
    <p:extLst>
      <p:ext uri="{BB962C8B-B14F-4D97-AF65-F5344CB8AC3E}">
        <p14:creationId xmlns:p14="http://schemas.microsoft.com/office/powerpoint/2010/main" val="1697285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illustrationScreens_20131017.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006" y="723106"/>
            <a:ext cx="8243094" cy="4837093"/>
          </a:xfrm>
          <a:prstGeom prst="rect">
            <a:avLst/>
          </a:prstGeom>
        </p:spPr>
      </p:pic>
      <p:sp>
        <p:nvSpPr>
          <p:cNvPr id="3" name="Rechteck 2"/>
          <p:cNvSpPr/>
          <p:nvPr/>
        </p:nvSpPr>
        <p:spPr>
          <a:xfrm>
            <a:off x="2574" y="4091781"/>
            <a:ext cx="7236426" cy="1479550"/>
          </a:xfrm>
          <a:prstGeom prst="rect">
            <a:avLst/>
          </a:prstGeom>
          <a:solidFill>
            <a:schemeClr val="accent1">
              <a:lumMod val="50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 name="Bild 3" descr="Freie-Waerme-Logo-rgb_weiss.ai"/>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2668" y="3856831"/>
            <a:ext cx="2552232" cy="1803400"/>
          </a:xfrm>
          <a:prstGeom prst="rect">
            <a:avLst/>
          </a:prstGeom>
        </p:spPr>
      </p:pic>
      <p:sp>
        <p:nvSpPr>
          <p:cNvPr id="5" name="Untertitel 4"/>
          <p:cNvSpPr txBox="1">
            <a:spLocks/>
          </p:cNvSpPr>
          <p:nvPr/>
        </p:nvSpPr>
        <p:spPr>
          <a:xfrm>
            <a:off x="361757" y="4348078"/>
            <a:ext cx="5168900" cy="605632"/>
          </a:xfrm>
          <a:prstGeom prst="rect">
            <a:avLst/>
          </a:prstGeom>
        </p:spPr>
        <p:txBody>
          <a:bodyPr vert="horz" lIns="0" tIns="45720" rIns="0" bIns="45720" rtlCol="0">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de-DE" sz="2800" b="1" dirty="0" smtClean="0">
                <a:solidFill>
                  <a:schemeClr val="accent3"/>
                </a:solidFill>
              </a:rPr>
              <a:t>Kommunale Eingriffe </a:t>
            </a:r>
          </a:p>
          <a:p>
            <a:pPr>
              <a:buFont typeface="Arial"/>
              <a:buNone/>
            </a:pPr>
            <a:r>
              <a:rPr lang="de-DE" sz="2800" b="1" dirty="0" smtClean="0">
                <a:solidFill>
                  <a:schemeClr val="accent3"/>
                </a:solidFill>
              </a:rPr>
              <a:t>PR &amp; Public </a:t>
            </a:r>
            <a:r>
              <a:rPr lang="de-DE" sz="2800" b="1" dirty="0" err="1" smtClean="0">
                <a:solidFill>
                  <a:schemeClr val="accent3"/>
                </a:solidFill>
              </a:rPr>
              <a:t>Affairs</a:t>
            </a:r>
            <a:endParaRPr lang="de-DE" sz="2800" b="1" dirty="0">
              <a:solidFill>
                <a:schemeClr val="accent3"/>
              </a:solidFill>
            </a:endParaRPr>
          </a:p>
        </p:txBody>
      </p:sp>
      <p:cxnSp>
        <p:nvCxnSpPr>
          <p:cNvPr id="6" name="Gerade Verbindung 5"/>
          <p:cNvCxnSpPr/>
          <p:nvPr/>
        </p:nvCxnSpPr>
        <p:spPr>
          <a:xfrm rot="5400000">
            <a:off x="4498975" y="4837906"/>
            <a:ext cx="1212850" cy="1588"/>
          </a:xfrm>
          <a:prstGeom prst="line">
            <a:avLst/>
          </a:prstGeom>
          <a:ln w="63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2302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25218" y="339534"/>
            <a:ext cx="8229600" cy="546100"/>
          </a:xfrm>
          <a:prstGeom prst="rect">
            <a:avLst/>
          </a:prstGeom>
        </p:spPr>
        <p:txBody>
          <a:bodyPr vert="horz" lIns="0" tIns="0" rIns="0" bIns="0" rtlCol="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Kommunikation </a:t>
            </a: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&amp; PR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Überblick Aktivitäten...</a:t>
            </a: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sp>
        <p:nvSpPr>
          <p:cNvPr id="3" name="Inhaltsplatzhalter 2"/>
          <p:cNvSpPr>
            <a:spLocks noGrp="1"/>
          </p:cNvSpPr>
          <p:nvPr>
            <p:ph idx="1"/>
          </p:nvPr>
        </p:nvSpPr>
        <p:spPr>
          <a:xfrm>
            <a:off x="549181" y="1501502"/>
            <a:ext cx="6247404" cy="3238020"/>
          </a:xfrm>
        </p:spPr>
        <p:txBody>
          <a:bodyPr/>
          <a:lstStyle/>
          <a:p>
            <a:pPr>
              <a:spcBef>
                <a:spcPts val="0"/>
              </a:spcBef>
              <a:buClr>
                <a:schemeClr val="accent3">
                  <a:lumMod val="75000"/>
                </a:schemeClr>
              </a:buClr>
              <a:buFont typeface="Wingdings" charset="2"/>
              <a:buChar char="§"/>
              <a:tabLst>
                <a:tab pos="804863" algn="l"/>
              </a:tabLst>
            </a:pPr>
            <a:r>
              <a:rPr lang="de-DE" dirty="0" smtClean="0"/>
              <a:t>Website </a:t>
            </a:r>
            <a:r>
              <a:rPr lang="de-DE" dirty="0" smtClean="0">
                <a:hlinkClick r:id="rId2"/>
              </a:rPr>
              <a:t>www.freie-waerme.de</a:t>
            </a:r>
            <a:r>
              <a:rPr lang="de-DE" dirty="0" smtClean="0"/>
              <a:t> als </a:t>
            </a:r>
            <a:br>
              <a:rPr lang="de-DE" dirty="0" smtClean="0"/>
            </a:br>
            <a:r>
              <a:rPr lang="de-DE" dirty="0" smtClean="0"/>
              <a:t>Info- und Serviceplattform,</a:t>
            </a:r>
          </a:p>
          <a:p>
            <a:pPr>
              <a:spcBef>
                <a:spcPts val="0"/>
              </a:spcBef>
              <a:buClr>
                <a:schemeClr val="accent3">
                  <a:lumMod val="75000"/>
                </a:schemeClr>
              </a:buClr>
              <a:buFont typeface="Wingdings" charset="2"/>
              <a:buChar char="§"/>
              <a:tabLst>
                <a:tab pos="804863" algn="l"/>
              </a:tabLst>
            </a:pPr>
            <a:r>
              <a:rPr lang="de-DE" dirty="0" smtClean="0"/>
              <a:t>Newsletter (ca. 50.000 Adressen)</a:t>
            </a:r>
          </a:p>
          <a:p>
            <a:pPr>
              <a:spcBef>
                <a:spcPts val="0"/>
              </a:spcBef>
              <a:buClr>
                <a:schemeClr val="accent3">
                  <a:lumMod val="75000"/>
                </a:schemeClr>
              </a:buClr>
              <a:buFont typeface="Wingdings" charset="2"/>
              <a:buChar char="§"/>
              <a:tabLst>
                <a:tab pos="804863" algn="l"/>
              </a:tabLst>
            </a:pPr>
            <a:r>
              <a:rPr lang="de-DE" dirty="0" smtClean="0"/>
              <a:t>TV-Berichte im energiefernsehen </a:t>
            </a:r>
            <a:br>
              <a:rPr lang="de-DE" dirty="0" smtClean="0"/>
            </a:br>
            <a:r>
              <a:rPr lang="de-DE" sz="1400" dirty="0" smtClean="0"/>
              <a:t>(Mediathek auf Website/</a:t>
            </a:r>
            <a:r>
              <a:rPr lang="de-DE" sz="1400" dirty="0" err="1" smtClean="0"/>
              <a:t>Youtube</a:t>
            </a:r>
            <a:r>
              <a:rPr lang="de-DE" sz="1400" dirty="0" smtClean="0"/>
              <a:t>-Kanal)</a:t>
            </a:r>
            <a:endParaRPr lang="de-DE" sz="1400" dirty="0" smtClean="0">
              <a:solidFill>
                <a:srgbClr val="3366FF"/>
              </a:solidFill>
            </a:endParaRPr>
          </a:p>
          <a:p>
            <a:pPr>
              <a:spcBef>
                <a:spcPts val="0"/>
              </a:spcBef>
              <a:buClr>
                <a:schemeClr val="accent3">
                  <a:lumMod val="75000"/>
                </a:schemeClr>
              </a:buClr>
              <a:buFont typeface="Wingdings" charset="2"/>
              <a:buChar char="§"/>
              <a:tabLst>
                <a:tab pos="804863" algn="l"/>
              </a:tabLst>
            </a:pPr>
            <a:r>
              <a:rPr lang="de-DE" dirty="0" smtClean="0"/>
              <a:t>Pressemitteilungen (B2C und B2B)</a:t>
            </a:r>
          </a:p>
          <a:p>
            <a:pPr>
              <a:spcBef>
                <a:spcPts val="0"/>
              </a:spcBef>
              <a:buClr>
                <a:schemeClr val="accent3">
                  <a:lumMod val="75000"/>
                </a:schemeClr>
              </a:buClr>
              <a:buFont typeface="Wingdings" charset="2"/>
              <a:buChar char="§"/>
              <a:tabLst>
                <a:tab pos="804863" algn="l"/>
              </a:tabLst>
            </a:pPr>
            <a:r>
              <a:rPr lang="de-DE" dirty="0" smtClean="0"/>
              <a:t>Medien-Specials/Themendienste</a:t>
            </a:r>
          </a:p>
          <a:p>
            <a:pPr>
              <a:spcBef>
                <a:spcPts val="0"/>
              </a:spcBef>
              <a:spcAft>
                <a:spcPts val="1200"/>
              </a:spcAft>
              <a:buClr>
                <a:schemeClr val="accent3">
                  <a:lumMod val="75000"/>
                </a:schemeClr>
              </a:buClr>
              <a:buFont typeface="Wingdings" charset="2"/>
              <a:buChar char="§"/>
              <a:tabLst>
                <a:tab pos="804863" algn="l"/>
              </a:tabLst>
            </a:pPr>
            <a:r>
              <a:rPr lang="de-DE" dirty="0" smtClean="0"/>
              <a:t>Vorträge</a:t>
            </a:r>
          </a:p>
          <a:p>
            <a:pPr>
              <a:spcBef>
                <a:spcPts val="0"/>
              </a:spcBef>
              <a:buClr>
                <a:schemeClr val="accent3">
                  <a:lumMod val="75000"/>
                </a:schemeClr>
              </a:buClr>
              <a:buFont typeface="Wingdings" charset="2"/>
              <a:buChar char="§"/>
              <a:tabLst>
                <a:tab pos="804863" algn="l"/>
              </a:tabLst>
            </a:pPr>
            <a:r>
              <a:rPr lang="de-DE" b="1" dirty="0" smtClean="0">
                <a:solidFill>
                  <a:srgbClr val="FF8C47"/>
                </a:solidFill>
              </a:rPr>
              <a:t>NEU:</a:t>
            </a:r>
            <a:r>
              <a:rPr lang="de-DE" dirty="0" smtClean="0"/>
              <a:t> </a:t>
            </a:r>
            <a:r>
              <a:rPr lang="de-DE" dirty="0" err="1" smtClean="0"/>
              <a:t>WebApp</a:t>
            </a:r>
            <a:r>
              <a:rPr lang="de-DE" dirty="0" smtClean="0"/>
              <a:t> „Freie Wärme-Radar“</a:t>
            </a:r>
          </a:p>
          <a:p>
            <a:pPr>
              <a:spcBef>
                <a:spcPts val="0"/>
              </a:spcBef>
              <a:buClr>
                <a:schemeClr val="accent3">
                  <a:lumMod val="75000"/>
                </a:schemeClr>
              </a:buClr>
              <a:buFont typeface="Wingdings" charset="2"/>
              <a:buChar char="§"/>
              <a:tabLst>
                <a:tab pos="804863" algn="l"/>
              </a:tabLst>
            </a:pPr>
            <a:r>
              <a:rPr lang="de-DE" b="1" dirty="0">
                <a:solidFill>
                  <a:srgbClr val="FF8C47"/>
                </a:solidFill>
              </a:rPr>
              <a:t>NEU:</a:t>
            </a:r>
            <a:r>
              <a:rPr lang="de-DE" b="1" dirty="0">
                <a:solidFill>
                  <a:srgbClr val="FFC000"/>
                </a:solidFill>
              </a:rPr>
              <a:t> </a:t>
            </a:r>
            <a:r>
              <a:rPr lang="de-DE" dirty="0" smtClean="0"/>
              <a:t>Info- &amp; Servicepaket im Freie Wärme-Radar</a:t>
            </a:r>
            <a:endParaRPr lang="de-DE" dirty="0" smtClean="0"/>
          </a:p>
        </p:txBody>
      </p:sp>
      <p:pic>
        <p:nvPicPr>
          <p:cNvPr id="11" name="Bild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483290" y="5179343"/>
            <a:ext cx="3003507" cy="1176839"/>
          </a:xfrm>
          <a:prstGeom prst="rect">
            <a:avLst/>
          </a:prstGeom>
          <a:ln w="9525" cmpd="sng">
            <a:solidFill>
              <a:srgbClr val="3C3D3C"/>
            </a:solidFill>
          </a:ln>
          <a:effectLst/>
        </p:spPr>
      </p:pic>
      <p:pic>
        <p:nvPicPr>
          <p:cNvPr id="12" name="Bild 11" descr="Bildschirmfoto 2014-01-21 um 17.30.5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3020" y="4136603"/>
            <a:ext cx="1492961" cy="2219579"/>
          </a:xfrm>
          <a:prstGeom prst="rect">
            <a:avLst/>
          </a:prstGeom>
          <a:ln>
            <a:solidFill>
              <a:schemeClr val="bg1">
                <a:lumMod val="65000"/>
              </a:schemeClr>
            </a:solidFill>
          </a:ln>
        </p:spPr>
      </p:pic>
      <p:pic>
        <p:nvPicPr>
          <p:cNvPr id="2" name="Bild 1"/>
          <p:cNvPicPr>
            <a:picLocks noChangeAspect="1"/>
          </p:cNvPicPr>
          <p:nvPr/>
        </p:nvPicPr>
        <p:blipFill rotWithShape="1">
          <a:blip r:embed="rId5" cstate="screen">
            <a:extLst>
              <a:ext uri="{28A0092B-C50C-407E-A947-70E740481C1C}">
                <a14:useLocalDpi xmlns:a14="http://schemas.microsoft.com/office/drawing/2010/main"/>
              </a:ext>
            </a:extLst>
          </a:blip>
          <a:srcRect t="8223" r="57714" b="9144"/>
          <a:stretch/>
        </p:blipFill>
        <p:spPr>
          <a:xfrm>
            <a:off x="2068215" y="5884853"/>
            <a:ext cx="2338852" cy="471329"/>
          </a:xfrm>
          <a:prstGeom prst="rect">
            <a:avLst/>
          </a:prstGeom>
        </p:spPr>
      </p:pic>
      <p:pic>
        <p:nvPicPr>
          <p:cNvPr id="5" name="Bild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6872" y="1083998"/>
            <a:ext cx="3549109" cy="2985427"/>
          </a:xfrm>
          <a:prstGeom prst="rect">
            <a:avLst/>
          </a:prstGeom>
          <a:ln>
            <a:solidFill>
              <a:schemeClr val="bg1">
                <a:lumMod val="65000"/>
              </a:schemeClr>
            </a:solidFill>
          </a:ln>
        </p:spPr>
      </p:pic>
    </p:spTree>
    <p:extLst>
      <p:ext uri="{BB962C8B-B14F-4D97-AF65-F5344CB8AC3E}">
        <p14:creationId xmlns:p14="http://schemas.microsoft.com/office/powerpoint/2010/main" val="6360722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42218" y="1532912"/>
            <a:ext cx="3482741" cy="4863270"/>
          </a:xfrm>
        </p:spPr>
        <p:txBody>
          <a:bodyPr>
            <a:noAutofit/>
          </a:bodyPr>
          <a:lstStyle/>
          <a:p>
            <a:pPr marL="0" indent="0">
              <a:spcBef>
                <a:spcPts val="0"/>
              </a:spcBef>
              <a:buNone/>
            </a:pPr>
            <a:r>
              <a:rPr lang="de-DE" b="1" dirty="0" smtClean="0">
                <a:solidFill>
                  <a:srgbClr val="FF6600"/>
                </a:solidFill>
              </a:rPr>
              <a:t>Hilfsmittel + Infos für von </a:t>
            </a:r>
            <a:r>
              <a:rPr lang="de-DE" b="1" dirty="0">
                <a:solidFill>
                  <a:srgbClr val="FF6600"/>
                </a:solidFill>
              </a:rPr>
              <a:t>kommunalen Eingriffen </a:t>
            </a:r>
            <a:r>
              <a:rPr lang="de-DE" b="1" dirty="0" smtClean="0">
                <a:solidFill>
                  <a:srgbClr val="FF6600"/>
                </a:solidFill>
              </a:rPr>
              <a:t>betroffene </a:t>
            </a:r>
            <a:r>
              <a:rPr lang="de-DE" b="1" dirty="0" smtClean="0">
                <a:solidFill>
                  <a:srgbClr val="FF6600"/>
                </a:solidFill>
              </a:rPr>
              <a:t>Bürger/Akteure </a:t>
            </a:r>
            <a:endParaRPr lang="de-DE" b="1" dirty="0">
              <a:solidFill>
                <a:srgbClr val="FF6600"/>
              </a:solidFill>
            </a:endParaRPr>
          </a:p>
          <a:p>
            <a:pPr marL="285750" lvl="1" indent="-285750">
              <a:spcBef>
                <a:spcPts val="0"/>
              </a:spcBef>
            </a:pPr>
            <a:r>
              <a:rPr lang="de-DE" dirty="0" smtClean="0"/>
              <a:t>Hausbesitzer</a:t>
            </a:r>
          </a:p>
          <a:p>
            <a:pPr marL="285750" lvl="1" indent="-285750">
              <a:spcBef>
                <a:spcPts val="0"/>
              </a:spcBef>
            </a:pPr>
            <a:r>
              <a:rPr lang="de-DE" dirty="0" smtClean="0"/>
              <a:t>Fachhandwerker</a:t>
            </a:r>
          </a:p>
          <a:p>
            <a:pPr marL="285750" lvl="1" indent="-285750">
              <a:spcBef>
                <a:spcPts val="0"/>
              </a:spcBef>
            </a:pPr>
            <a:r>
              <a:rPr lang="de-DE" dirty="0" smtClean="0"/>
              <a:t>Schornsteinfeger</a:t>
            </a:r>
          </a:p>
          <a:p>
            <a:pPr marL="285750" lvl="1" indent="-285750">
              <a:spcBef>
                <a:spcPts val="0"/>
              </a:spcBef>
            </a:pPr>
            <a:r>
              <a:rPr lang="de-DE" dirty="0" smtClean="0"/>
              <a:t>Politiker... </a:t>
            </a:r>
            <a:endParaRPr lang="de-DE" dirty="0" smtClean="0"/>
          </a:p>
          <a:p>
            <a:pPr marL="285750" lvl="1" indent="-285750">
              <a:spcBef>
                <a:spcPts val="0"/>
              </a:spcBef>
            </a:pPr>
            <a:endParaRPr lang="de-DE" dirty="0"/>
          </a:p>
          <a:p>
            <a:pPr marL="0" indent="0">
              <a:spcBef>
                <a:spcPts val="0"/>
              </a:spcBef>
              <a:buNone/>
            </a:pPr>
            <a:r>
              <a:rPr lang="de-DE" b="1" dirty="0" smtClean="0">
                <a:solidFill>
                  <a:srgbClr val="FF6600"/>
                </a:solidFill>
              </a:rPr>
              <a:t>Nutzen &amp; </a:t>
            </a:r>
            <a:r>
              <a:rPr lang="de-DE" b="1" dirty="0" smtClean="0">
                <a:solidFill>
                  <a:srgbClr val="FF6600"/>
                </a:solidFill>
              </a:rPr>
              <a:t>Funktionen</a:t>
            </a:r>
            <a:endParaRPr lang="de-DE" b="1" dirty="0">
              <a:solidFill>
                <a:srgbClr val="FF6600"/>
              </a:solidFill>
            </a:endParaRPr>
          </a:p>
          <a:p>
            <a:pPr marL="0" lvl="1" indent="0">
              <a:spcBef>
                <a:spcPts val="0"/>
              </a:spcBef>
              <a:buNone/>
            </a:pPr>
            <a:r>
              <a:rPr lang="de-DE" dirty="0" smtClean="0"/>
              <a:t>Praxisorientiert, kompakt und kostenfrei</a:t>
            </a:r>
          </a:p>
          <a:p>
            <a:pPr marL="285750" lvl="1" indent="-285750">
              <a:spcBef>
                <a:spcPts val="0"/>
              </a:spcBef>
            </a:pPr>
            <a:r>
              <a:rPr lang="de-DE" dirty="0" smtClean="0"/>
              <a:t>News &amp; </a:t>
            </a:r>
            <a:r>
              <a:rPr lang="de-DE" dirty="0"/>
              <a:t>Infos</a:t>
            </a:r>
            <a:endParaRPr lang="de-DE" dirty="0" smtClean="0"/>
          </a:p>
          <a:p>
            <a:pPr marL="285750" lvl="1" indent="-285750">
              <a:spcBef>
                <a:spcPts val="0"/>
              </a:spcBef>
            </a:pPr>
            <a:r>
              <a:rPr lang="de-DE" dirty="0" smtClean="0"/>
              <a:t>Tipps</a:t>
            </a:r>
          </a:p>
          <a:p>
            <a:pPr marL="285750" lvl="1" indent="-285750">
              <a:spcBef>
                <a:spcPts val="0"/>
              </a:spcBef>
            </a:pPr>
            <a:r>
              <a:rPr lang="de-DE" dirty="0" smtClean="0"/>
              <a:t>Tools</a:t>
            </a:r>
            <a:endParaRPr lang="de-DE" dirty="0"/>
          </a:p>
        </p:txBody>
      </p:sp>
      <p:sp>
        <p:nvSpPr>
          <p:cNvPr id="6" name="Titel 1"/>
          <p:cNvSpPr txBox="1">
            <a:spLocks/>
          </p:cNvSpPr>
          <p:nvPr/>
        </p:nvSpPr>
        <p:spPr>
          <a:xfrm>
            <a:off x="637200" y="331650"/>
            <a:ext cx="8229600" cy="546100"/>
          </a:xfrm>
          <a:prstGeom prst="rect">
            <a:avLst/>
          </a:prstGeom>
        </p:spPr>
        <p:txBody>
          <a:bodyPr vert="horz" lIns="0" tIns="0" rIns="0" bIns="0" rtlCol="0" anchor="t" anchorCtr="0">
            <a:noAutofit/>
          </a:bodyPr>
          <a:lstStyle/>
          <a:p>
            <a:pPr lvl="0">
              <a:spcBef>
                <a:spcPct val="0"/>
              </a:spcBef>
              <a:defRPr/>
            </a:pPr>
            <a:r>
              <a:rPr lang="de-DE" sz="2400" dirty="0" smtClean="0">
                <a:cs typeface="Verdana"/>
              </a:rPr>
              <a:t>Info- und Servicetool</a:t>
            </a:r>
            <a:endParaRPr lang="de-DE" sz="2400" dirty="0">
              <a:cs typeface="Verdana"/>
            </a:endParaRPr>
          </a:p>
          <a:p>
            <a:pPr lvl="0">
              <a:spcBef>
                <a:spcPct val="0"/>
              </a:spcBef>
              <a:defRPr/>
            </a:pPr>
            <a:r>
              <a:rPr lang="de-DE" sz="2400" b="1" dirty="0" smtClean="0">
                <a:solidFill>
                  <a:srgbClr val="FF6600"/>
                </a:solidFill>
                <a:cs typeface="Verdana"/>
              </a:rPr>
              <a:t>NEU: </a:t>
            </a:r>
            <a:r>
              <a:rPr lang="de-DE" sz="2400" b="1" dirty="0" smtClean="0">
                <a:cs typeface="Verdana"/>
              </a:rPr>
              <a:t>Freie Wärme-Radar</a:t>
            </a:r>
            <a:endParaRPr lang="de-DE" sz="2400" baseline="30000" dirty="0">
              <a:solidFill>
                <a:srgbClr val="FF6600"/>
              </a:solidFill>
              <a:cs typeface="Verdana"/>
            </a:endParaRPr>
          </a:p>
        </p:txBody>
      </p:sp>
      <p:pic>
        <p:nvPicPr>
          <p:cNvPr id="2" name="Bild 1" descr="IFW_App_ico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59308" y="136443"/>
            <a:ext cx="1278958" cy="1302741"/>
          </a:xfrm>
          <a:prstGeom prst="rect">
            <a:avLst/>
          </a:prstGeom>
        </p:spPr>
      </p:pic>
      <p:sp>
        <p:nvSpPr>
          <p:cNvPr id="14" name="Inhaltsplatzhalter 2"/>
          <p:cNvSpPr txBox="1">
            <a:spLocks/>
          </p:cNvSpPr>
          <p:nvPr/>
        </p:nvSpPr>
        <p:spPr>
          <a:xfrm>
            <a:off x="4203359" y="4977592"/>
            <a:ext cx="4554925" cy="449061"/>
          </a:xfrm>
          <a:prstGeom prst="rect">
            <a:avLst/>
          </a:prstGeom>
          <a:noFill/>
        </p:spPr>
        <p:txBody>
          <a:bodyPr vert="horz" lIns="144000" tIns="93600" rIns="91440" bIns="93600" rtlCol="0">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None/>
            </a:pPr>
            <a:r>
              <a:rPr lang="de-DE" sz="1500" dirty="0" smtClean="0">
                <a:solidFill>
                  <a:srgbClr val="FF6600"/>
                </a:solidFill>
              </a:rPr>
              <a:t>Seit Feb. 2015 auf www.freie</a:t>
            </a:r>
            <a:r>
              <a:rPr lang="de-DE" sz="1500" dirty="0">
                <a:solidFill>
                  <a:srgbClr val="FF6600"/>
                </a:solidFill>
              </a:rPr>
              <a:t>-waerme.de</a:t>
            </a:r>
          </a:p>
        </p:txBody>
      </p:sp>
      <p:sp>
        <p:nvSpPr>
          <p:cNvPr id="5" name="Abgerundetes Rechteck 4"/>
          <p:cNvSpPr/>
          <p:nvPr/>
        </p:nvSpPr>
        <p:spPr>
          <a:xfrm>
            <a:off x="4203359" y="5553653"/>
            <a:ext cx="4663441" cy="690880"/>
          </a:xfrm>
          <a:prstGeom prst="roundRect">
            <a:avLst/>
          </a:prstGeom>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smtClean="0"/>
              <a:t>     Gezielte Push-Info per E-Mail an User bei News... </a:t>
            </a:r>
            <a:endParaRPr lang="de-DE" dirty="0"/>
          </a:p>
        </p:txBody>
      </p:sp>
      <p:sp>
        <p:nvSpPr>
          <p:cNvPr id="7" name="Pfeil nach rechts 6"/>
          <p:cNvSpPr/>
          <p:nvPr/>
        </p:nvSpPr>
        <p:spPr>
          <a:xfrm>
            <a:off x="4309054" y="5680653"/>
            <a:ext cx="365760" cy="43688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FF0000"/>
              </a:solidFill>
            </a:endParaRPr>
          </a:p>
        </p:txBody>
      </p:sp>
      <p:pic>
        <p:nvPicPr>
          <p:cNvPr id="8"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7158" y="1532912"/>
            <a:ext cx="4649642" cy="3438358"/>
          </a:xfrm>
          <a:prstGeom prst="rect">
            <a:avLst/>
          </a:prstGeom>
          <a:ln>
            <a:solidFill>
              <a:schemeClr val="bg1">
                <a:lumMod val="65000"/>
              </a:schemeClr>
            </a:solidFill>
          </a:ln>
        </p:spPr>
      </p:pic>
      <p:sp>
        <p:nvSpPr>
          <p:cNvPr id="12" name="Textfeld 11"/>
          <p:cNvSpPr txBox="1"/>
          <p:nvPr/>
        </p:nvSpPr>
        <p:spPr>
          <a:xfrm rot="21083437">
            <a:off x="8252746" y="1972571"/>
            <a:ext cx="810719" cy="400110"/>
          </a:xfrm>
          <a:prstGeom prst="rect">
            <a:avLst/>
          </a:prstGeom>
          <a:solidFill>
            <a:srgbClr val="FF0000"/>
          </a:solidFill>
        </p:spPr>
        <p:txBody>
          <a:bodyPr wrap="square" rtlCol="0">
            <a:spAutoFit/>
          </a:bodyPr>
          <a:lstStyle/>
          <a:p>
            <a:pPr algn="ctr"/>
            <a:r>
              <a:rPr lang="de-DE" sz="2000" b="1" dirty="0" smtClean="0">
                <a:solidFill>
                  <a:srgbClr val="FFFFFF"/>
                </a:solidFill>
              </a:rPr>
              <a:t>NEU</a:t>
            </a:r>
            <a:endParaRPr lang="de-DE" sz="2000" b="1" dirty="0">
              <a:solidFill>
                <a:srgbClr val="FFFFFF"/>
              </a:solidFill>
            </a:endParaRPr>
          </a:p>
        </p:txBody>
      </p:sp>
    </p:spTree>
    <p:extLst>
      <p:ext uri="{BB962C8B-B14F-4D97-AF65-F5344CB8AC3E}">
        <p14:creationId xmlns:p14="http://schemas.microsoft.com/office/powerpoint/2010/main" val="1681663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42220" y="1532912"/>
            <a:ext cx="5564514" cy="4775228"/>
          </a:xfrm>
        </p:spPr>
        <p:txBody>
          <a:bodyPr>
            <a:noAutofit/>
          </a:bodyPr>
          <a:lstStyle/>
          <a:p>
            <a:pPr marL="0" indent="0">
              <a:spcBef>
                <a:spcPts val="0"/>
              </a:spcBef>
              <a:spcAft>
                <a:spcPts val="300"/>
              </a:spcAft>
              <a:buNone/>
            </a:pPr>
            <a:r>
              <a:rPr lang="de-DE" sz="1600" b="1" dirty="0" smtClean="0">
                <a:solidFill>
                  <a:srgbClr val="FF6600"/>
                </a:solidFill>
              </a:rPr>
              <a:t>Tool-Paket für </a:t>
            </a:r>
          </a:p>
          <a:p>
            <a:pPr marL="182563" indent="-182563">
              <a:spcBef>
                <a:spcPts val="0"/>
              </a:spcBef>
              <a:spcAft>
                <a:spcPts val="300"/>
              </a:spcAft>
            </a:pPr>
            <a:r>
              <a:rPr lang="de-DE" sz="1600" dirty="0" smtClean="0">
                <a:solidFill>
                  <a:srgbClr val="FF6600"/>
                </a:solidFill>
              </a:rPr>
              <a:t>engagierte Bürger, die sich </a:t>
            </a:r>
            <a:br>
              <a:rPr lang="de-DE" sz="1600" dirty="0" smtClean="0">
                <a:solidFill>
                  <a:srgbClr val="FF6600"/>
                </a:solidFill>
              </a:rPr>
            </a:br>
            <a:r>
              <a:rPr lang="de-DE" sz="1600" dirty="0" smtClean="0">
                <a:solidFill>
                  <a:srgbClr val="FF6600"/>
                </a:solidFill>
              </a:rPr>
              <a:t>wehren wollen </a:t>
            </a:r>
          </a:p>
          <a:p>
            <a:pPr marL="182563" indent="-182563">
              <a:spcBef>
                <a:spcPts val="0"/>
              </a:spcBef>
              <a:spcAft>
                <a:spcPts val="300"/>
              </a:spcAft>
            </a:pPr>
            <a:r>
              <a:rPr lang="de-DE" sz="1600" dirty="0" smtClean="0">
                <a:solidFill>
                  <a:srgbClr val="FF6600"/>
                </a:solidFill>
              </a:rPr>
              <a:t>die Praxisarbeit vor Ort</a:t>
            </a:r>
          </a:p>
          <a:p>
            <a:pPr marL="0" indent="0">
              <a:spcBef>
                <a:spcPts val="0"/>
              </a:spcBef>
              <a:spcAft>
                <a:spcPts val="300"/>
              </a:spcAft>
              <a:buNone/>
            </a:pPr>
            <a:endParaRPr lang="de-DE" sz="1600" b="1" dirty="0">
              <a:solidFill>
                <a:srgbClr val="FF6600"/>
              </a:solidFill>
            </a:endParaRPr>
          </a:p>
          <a:p>
            <a:pPr marL="0" lvl="1" indent="0">
              <a:spcBef>
                <a:spcPts val="0"/>
              </a:spcBef>
              <a:buNone/>
            </a:pPr>
            <a:r>
              <a:rPr lang="de-DE" sz="1600" b="1" dirty="0" smtClean="0">
                <a:solidFill>
                  <a:srgbClr val="FF6600"/>
                </a:solidFill>
              </a:rPr>
              <a:t>Nutzen </a:t>
            </a:r>
            <a:r>
              <a:rPr lang="de-DE" sz="1600" b="1" dirty="0" smtClean="0">
                <a:solidFill>
                  <a:srgbClr val="FF6600"/>
                </a:solidFill>
              </a:rPr>
              <a:t>&amp; </a:t>
            </a:r>
            <a:r>
              <a:rPr lang="de-DE" sz="1600" b="1" dirty="0" smtClean="0">
                <a:solidFill>
                  <a:srgbClr val="FF6600"/>
                </a:solidFill>
              </a:rPr>
              <a:t>Funktionen</a:t>
            </a:r>
            <a:endParaRPr lang="de-DE" sz="1600" b="1" dirty="0">
              <a:solidFill>
                <a:srgbClr val="FF6600"/>
              </a:solidFill>
            </a:endParaRPr>
          </a:p>
          <a:p>
            <a:pPr marL="182563" lvl="1" indent="-182563">
              <a:spcBef>
                <a:spcPts val="0"/>
              </a:spcBef>
              <a:spcAft>
                <a:spcPts val="300"/>
              </a:spcAft>
            </a:pPr>
            <a:r>
              <a:rPr lang="de-DE" sz="1400" dirty="0" smtClean="0"/>
              <a:t>Informationen</a:t>
            </a:r>
          </a:p>
          <a:p>
            <a:pPr marL="182563" lvl="1" indent="-182563">
              <a:spcBef>
                <a:spcPts val="0"/>
              </a:spcBef>
              <a:spcAft>
                <a:spcPts val="300"/>
              </a:spcAft>
            </a:pPr>
            <a:r>
              <a:rPr lang="de-DE" sz="1400" dirty="0" smtClean="0"/>
              <a:t>Argumente</a:t>
            </a:r>
          </a:p>
          <a:p>
            <a:pPr marL="182563" lvl="1" indent="-182563">
              <a:spcBef>
                <a:spcPts val="0"/>
              </a:spcBef>
              <a:spcAft>
                <a:spcPts val="300"/>
              </a:spcAft>
            </a:pPr>
            <a:r>
              <a:rPr lang="de-DE" sz="1400" dirty="0" smtClean="0"/>
              <a:t>Know-how</a:t>
            </a:r>
          </a:p>
          <a:p>
            <a:pPr marL="182563" lvl="1" indent="-182563">
              <a:spcBef>
                <a:spcPts val="0"/>
              </a:spcBef>
              <a:spcAft>
                <a:spcPts val="1200"/>
              </a:spcAft>
            </a:pPr>
            <a:r>
              <a:rPr lang="de-DE" sz="1400" dirty="0" smtClean="0"/>
              <a:t>Vorlagen</a:t>
            </a:r>
          </a:p>
          <a:p>
            <a:pPr marL="0" lvl="1" indent="0">
              <a:spcBef>
                <a:spcPts val="0"/>
              </a:spcBef>
              <a:spcAft>
                <a:spcPts val="300"/>
              </a:spcAft>
              <a:buClr>
                <a:srgbClr val="FF0000"/>
              </a:buClr>
              <a:buNone/>
            </a:pPr>
            <a:r>
              <a:rPr lang="de-DE" b="1" dirty="0" smtClean="0">
                <a:solidFill>
                  <a:srgbClr val="FF6600"/>
                </a:solidFill>
              </a:rPr>
              <a:t>Inhalt</a:t>
            </a:r>
            <a:r>
              <a:rPr lang="de-DE" b="1" dirty="0" smtClean="0">
                <a:solidFill>
                  <a:srgbClr val="FF6600"/>
                </a:solidFill>
              </a:rPr>
              <a:t>: </a:t>
            </a:r>
            <a:r>
              <a:rPr lang="de-DE" b="1" dirty="0" smtClean="0">
                <a:solidFill>
                  <a:srgbClr val="FF6600"/>
                </a:solidFill>
              </a:rPr>
              <a:t>Download-Module</a:t>
            </a:r>
            <a:endParaRPr lang="de-DE" b="1" dirty="0" smtClean="0">
              <a:solidFill>
                <a:srgbClr val="FF6600"/>
              </a:solidFill>
            </a:endParaRPr>
          </a:p>
          <a:p>
            <a:pPr marL="182563" lvl="1" indent="-182563">
              <a:spcBef>
                <a:spcPts val="0"/>
              </a:spcBef>
              <a:spcAft>
                <a:spcPts val="300"/>
              </a:spcAft>
            </a:pPr>
            <a:r>
              <a:rPr lang="de-DE" sz="1400" dirty="0" smtClean="0"/>
              <a:t>Infobroschüre „Freie Wärme“</a:t>
            </a:r>
          </a:p>
          <a:p>
            <a:pPr marL="182563" lvl="1" indent="-182563">
              <a:spcBef>
                <a:spcPts val="0"/>
              </a:spcBef>
              <a:spcAft>
                <a:spcPts val="300"/>
              </a:spcAft>
            </a:pPr>
            <a:r>
              <a:rPr lang="de-DE" sz="1400" dirty="0" smtClean="0"/>
              <a:t>Argumentationsleitfaden rund um kommunale </a:t>
            </a:r>
            <a:br>
              <a:rPr lang="de-DE" sz="1400" dirty="0" smtClean="0"/>
            </a:br>
            <a:r>
              <a:rPr lang="de-DE" sz="1400" dirty="0" smtClean="0"/>
              <a:t>Eingriffe, moderne Heizungstechniken etc.</a:t>
            </a:r>
          </a:p>
          <a:p>
            <a:pPr marL="182563" lvl="1" indent="-182563">
              <a:spcBef>
                <a:spcPts val="0"/>
              </a:spcBef>
              <a:spcAft>
                <a:spcPts val="300"/>
              </a:spcAft>
            </a:pPr>
            <a:r>
              <a:rPr lang="de-DE" sz="1400" dirty="0" smtClean="0"/>
              <a:t>ABC der Pressearbeit</a:t>
            </a:r>
          </a:p>
          <a:p>
            <a:pPr marL="182563" lvl="1" indent="-182563">
              <a:spcBef>
                <a:spcPts val="0"/>
              </a:spcBef>
              <a:spcAft>
                <a:spcPts val="300"/>
              </a:spcAft>
            </a:pPr>
            <a:r>
              <a:rPr lang="de-DE" sz="1400" dirty="0" smtClean="0"/>
              <a:t>Pressemitteilung (Beispiel)</a:t>
            </a:r>
          </a:p>
          <a:p>
            <a:pPr marL="182563" lvl="1" indent="-182563">
              <a:spcBef>
                <a:spcPts val="0"/>
              </a:spcBef>
              <a:spcAft>
                <a:spcPts val="300"/>
              </a:spcAft>
            </a:pPr>
            <a:r>
              <a:rPr lang="de-DE" sz="1400" dirty="0" smtClean="0"/>
              <a:t>Politikbrief (Beispiel</a:t>
            </a:r>
            <a:r>
              <a:rPr lang="de-DE" sz="1400" dirty="0" smtClean="0"/>
              <a:t>) etc.</a:t>
            </a:r>
            <a:endParaRPr lang="de-DE" sz="1400" dirty="0" smtClean="0"/>
          </a:p>
        </p:txBody>
      </p:sp>
      <p:sp>
        <p:nvSpPr>
          <p:cNvPr id="6" name="Titel 1"/>
          <p:cNvSpPr txBox="1">
            <a:spLocks/>
          </p:cNvSpPr>
          <p:nvPr/>
        </p:nvSpPr>
        <p:spPr>
          <a:xfrm>
            <a:off x="637200" y="495300"/>
            <a:ext cx="8229600" cy="546100"/>
          </a:xfrm>
          <a:prstGeom prst="rect">
            <a:avLst/>
          </a:prstGeom>
        </p:spPr>
        <p:txBody>
          <a:bodyPr vert="horz" lIns="0" tIns="0" rIns="0" bIns="0" rtlCol="0" anchor="t" anchorCtr="0">
            <a:noAutofit/>
          </a:bodyPr>
          <a:lstStyle/>
          <a:p>
            <a:pPr lvl="0">
              <a:spcBef>
                <a:spcPct val="0"/>
              </a:spcBef>
              <a:defRPr/>
            </a:pPr>
            <a:r>
              <a:rPr lang="de-DE" sz="2400" dirty="0">
                <a:cs typeface="Verdana"/>
              </a:rPr>
              <a:t>Es hat sich einiges getan...</a:t>
            </a:r>
          </a:p>
          <a:p>
            <a:pPr lvl="0">
              <a:spcBef>
                <a:spcPct val="0"/>
              </a:spcBef>
              <a:defRPr/>
            </a:pPr>
            <a:r>
              <a:rPr lang="de-DE" sz="2400" b="1" dirty="0">
                <a:solidFill>
                  <a:srgbClr val="FF6600"/>
                </a:solidFill>
                <a:cs typeface="Verdana"/>
              </a:rPr>
              <a:t>NEU: </a:t>
            </a:r>
            <a:r>
              <a:rPr lang="de-DE" sz="2400" b="1" dirty="0">
                <a:cs typeface="Verdana"/>
              </a:rPr>
              <a:t>Freie </a:t>
            </a:r>
            <a:r>
              <a:rPr lang="de-DE" sz="2400" b="1" dirty="0" smtClean="0">
                <a:cs typeface="Verdana"/>
              </a:rPr>
              <a:t>Wärme</a:t>
            </a:r>
            <a:r>
              <a:rPr lang="de-DE" sz="2400" b="1" dirty="0">
                <a:cs typeface="Verdana"/>
              </a:rPr>
              <a:t> </a:t>
            </a:r>
            <a:r>
              <a:rPr lang="de-DE" sz="2400" b="1" dirty="0" smtClean="0">
                <a:cs typeface="Verdana"/>
              </a:rPr>
              <a:t>Info- &amp; Servicepaket</a:t>
            </a:r>
            <a:endParaRPr lang="de-DE" sz="2400" baseline="30000" dirty="0">
              <a:solidFill>
                <a:srgbClr val="FF6600"/>
              </a:solidFill>
              <a:cs typeface="Verdana"/>
            </a:endParaRPr>
          </a:p>
        </p:txBody>
      </p:sp>
      <p:pic>
        <p:nvPicPr>
          <p:cNvPr id="4" name="Bild 3" descr="Bildschirmfoto 2014-11-17 um 16.45.1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7576" y="1624345"/>
            <a:ext cx="4195202" cy="2655443"/>
          </a:xfrm>
          <a:prstGeom prst="rect">
            <a:avLst/>
          </a:prstGeom>
          <a:ln>
            <a:solidFill>
              <a:schemeClr val="bg1">
                <a:lumMod val="85000"/>
              </a:schemeClr>
            </a:solidFill>
          </a:ln>
        </p:spPr>
      </p:pic>
      <p:sp>
        <p:nvSpPr>
          <p:cNvPr id="7" name="Abgerundetes Rechteck 6"/>
          <p:cNvSpPr/>
          <p:nvPr/>
        </p:nvSpPr>
        <p:spPr>
          <a:xfrm rot="21061943">
            <a:off x="5771837" y="7620"/>
            <a:ext cx="1973286" cy="686655"/>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smtClean="0"/>
              <a:t>Praxis- &amp; serviceorientiert</a:t>
            </a:r>
            <a:endParaRPr lang="de-DE" sz="1600" dirty="0"/>
          </a:p>
        </p:txBody>
      </p:sp>
      <p:sp>
        <p:nvSpPr>
          <p:cNvPr id="8" name="Inhaltsplatzhalter 2"/>
          <p:cNvSpPr txBox="1">
            <a:spLocks/>
          </p:cNvSpPr>
          <p:nvPr/>
        </p:nvSpPr>
        <p:spPr>
          <a:xfrm>
            <a:off x="4887576" y="4282509"/>
            <a:ext cx="4195202" cy="449061"/>
          </a:xfrm>
          <a:prstGeom prst="rect">
            <a:avLst/>
          </a:prstGeom>
          <a:noFill/>
        </p:spPr>
        <p:txBody>
          <a:bodyPr vert="horz" lIns="144000" tIns="93600" rIns="91440" bIns="93600" rtlCol="0">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None/>
            </a:pPr>
            <a:r>
              <a:rPr lang="de-DE" sz="1500" dirty="0" smtClean="0">
                <a:solidFill>
                  <a:schemeClr val="accent3">
                    <a:lumMod val="75000"/>
                  </a:schemeClr>
                </a:solidFill>
              </a:rPr>
              <a:t>Seit Feb. 2015 auf www.freie</a:t>
            </a:r>
            <a:r>
              <a:rPr lang="de-DE" sz="1500" dirty="0">
                <a:solidFill>
                  <a:schemeClr val="accent3">
                    <a:lumMod val="75000"/>
                  </a:schemeClr>
                </a:solidFill>
              </a:rPr>
              <a:t>-waerme.de</a:t>
            </a:r>
          </a:p>
        </p:txBody>
      </p:sp>
    </p:spTree>
    <p:extLst>
      <p:ext uri="{BB962C8B-B14F-4D97-AF65-F5344CB8AC3E}">
        <p14:creationId xmlns:p14="http://schemas.microsoft.com/office/powerpoint/2010/main" val="1614418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637200" y="340292"/>
            <a:ext cx="8229600" cy="546100"/>
          </a:xfrm>
          <a:prstGeom prst="rect">
            <a:avLst/>
          </a:prstGeom>
        </p:spPr>
        <p:txBody>
          <a:bodyPr vert="horz" lIns="0" tIns="0" rIns="0" bIns="0" rtlCol="0" anchor="t" anchorCtr="0">
            <a:noAutofit/>
          </a:bodyPr>
          <a:lstStyle/>
          <a:p>
            <a:pPr>
              <a:spcBef>
                <a:spcPct val="0"/>
              </a:spcBef>
              <a:defRPr/>
            </a:pPr>
            <a:r>
              <a:rPr lang="de-DE" sz="2400" dirty="0" smtClean="0">
                <a:solidFill>
                  <a:srgbClr val="595A59"/>
                </a:solidFill>
                <a:latin typeface="Verdana"/>
                <a:cs typeface="Verdana"/>
              </a:rPr>
              <a:t>Allianz Freie Wärme</a:t>
            </a:r>
          </a:p>
          <a:p>
            <a:pPr>
              <a:spcBef>
                <a:spcPct val="0"/>
              </a:spcBef>
              <a:defRPr/>
            </a:pPr>
            <a:r>
              <a:rPr lang="de-DE" sz="2400" b="1" dirty="0" smtClean="0">
                <a:solidFill>
                  <a:srgbClr val="595A59"/>
                </a:solidFill>
                <a:latin typeface="Verdana"/>
                <a:cs typeface="Verdana"/>
              </a:rPr>
              <a:t>Leitbild</a:t>
            </a:r>
            <a:endParaRPr lang="de-DE" sz="2400" b="1" dirty="0">
              <a:solidFill>
                <a:srgbClr val="595A59"/>
              </a:solidFill>
              <a:latin typeface="Verdana"/>
              <a:cs typeface="Verdana"/>
            </a:endParaRPr>
          </a:p>
        </p:txBody>
      </p:sp>
      <p:sp>
        <p:nvSpPr>
          <p:cNvPr id="19" name="Inhaltsplatzhalter 2"/>
          <p:cNvSpPr txBox="1">
            <a:spLocks/>
          </p:cNvSpPr>
          <p:nvPr/>
        </p:nvSpPr>
        <p:spPr>
          <a:xfrm>
            <a:off x="622299" y="1535853"/>
            <a:ext cx="4449763" cy="3614228"/>
          </a:xfrm>
          <a:prstGeom prst="rect">
            <a:avLst/>
          </a:prstGeom>
          <a:solidFill>
            <a:schemeClr val="accent5"/>
          </a:solidFill>
        </p:spPr>
        <p:txBody>
          <a:bodyPr vert="horz" wrap="square" lIns="144000" tIns="93600" rIns="108000" bIns="93600" rtlCol="0">
            <a:noAutofit/>
          </a:bodyPr>
          <a:lstStyle/>
          <a:p>
            <a:pPr>
              <a:lnSpc>
                <a:spcPts val="2420"/>
              </a:lnSpc>
              <a:spcBef>
                <a:spcPts val="600"/>
              </a:spcBef>
              <a:buClr>
                <a:srgbClr val="FF0000"/>
              </a:buClr>
              <a:buFont typeface="Arial"/>
              <a:buNone/>
              <a:defRPr/>
            </a:pPr>
            <a:r>
              <a:rPr lang="de-DE" sz="1300" dirty="0" smtClean="0">
                <a:solidFill>
                  <a:srgbClr val="595A59"/>
                </a:solidFill>
                <a:latin typeface="Verdana"/>
                <a:cs typeface="Verdana"/>
              </a:rPr>
              <a:t>„Die Allianz Freie Wärme </a:t>
            </a:r>
            <a:r>
              <a:rPr lang="de-DE" sz="1300" dirty="0">
                <a:solidFill>
                  <a:srgbClr val="595A59"/>
                </a:solidFill>
                <a:latin typeface="Verdana"/>
                <a:cs typeface="Verdana"/>
              </a:rPr>
              <a:t>setzt sich für einen freien und technologieoffenen Wärmemarkt ein, bei dem </a:t>
            </a:r>
            <a:r>
              <a:rPr lang="de-DE" sz="1300" dirty="0" smtClean="0">
                <a:solidFill>
                  <a:srgbClr val="595A59"/>
                </a:solidFill>
                <a:latin typeface="Verdana"/>
                <a:cs typeface="Verdana"/>
              </a:rPr>
              <a:t>gleichermaßen </a:t>
            </a:r>
            <a:r>
              <a:rPr lang="de-DE" sz="1300" dirty="0">
                <a:solidFill>
                  <a:srgbClr val="595A59"/>
                </a:solidFill>
                <a:latin typeface="Verdana"/>
                <a:cs typeface="Verdana"/>
              </a:rPr>
              <a:t>effiziente Technologien und erneuerbare Energien z</a:t>
            </a:r>
            <a:r>
              <a:rPr lang="de-DE" sz="1300" dirty="0" smtClean="0">
                <a:solidFill>
                  <a:srgbClr val="595A59"/>
                </a:solidFill>
                <a:latin typeface="Verdana"/>
                <a:cs typeface="Verdana"/>
              </a:rPr>
              <a:t>um </a:t>
            </a:r>
            <a:r>
              <a:rPr lang="de-DE" sz="1300" dirty="0">
                <a:solidFill>
                  <a:srgbClr val="595A59"/>
                </a:solidFill>
                <a:latin typeface="Verdana"/>
                <a:cs typeface="Verdana"/>
              </a:rPr>
              <a:t>Einsatz kommen. </a:t>
            </a:r>
            <a:r>
              <a:rPr lang="de-DE" sz="1300" dirty="0" smtClean="0">
                <a:solidFill>
                  <a:srgbClr val="595A59"/>
                </a:solidFill>
                <a:latin typeface="Verdana"/>
                <a:cs typeface="Verdana"/>
              </a:rPr>
              <a:t>Denn </a:t>
            </a:r>
            <a:r>
              <a:rPr lang="de-DE" sz="1300" dirty="0">
                <a:solidFill>
                  <a:srgbClr val="595A59"/>
                </a:solidFill>
                <a:latin typeface="Verdana"/>
                <a:cs typeface="Verdana"/>
              </a:rPr>
              <a:t>jeder Verbraucher sollte frei entscheiden können</a:t>
            </a:r>
            <a:r>
              <a:rPr lang="de-DE" sz="1300" dirty="0" smtClean="0">
                <a:solidFill>
                  <a:srgbClr val="595A59"/>
                </a:solidFill>
                <a:latin typeface="Verdana"/>
                <a:cs typeface="Verdana"/>
              </a:rPr>
              <a:t>, wie </a:t>
            </a:r>
            <a:r>
              <a:rPr lang="de-DE" sz="1300" dirty="0">
                <a:solidFill>
                  <a:srgbClr val="595A59"/>
                </a:solidFill>
                <a:latin typeface="Verdana"/>
                <a:cs typeface="Verdana"/>
              </a:rPr>
              <a:t>kosteneffizient und umweltfreund-lich er seinen </a:t>
            </a:r>
            <a:r>
              <a:rPr lang="de-DE" sz="1300" dirty="0" smtClean="0">
                <a:solidFill>
                  <a:srgbClr val="595A59"/>
                </a:solidFill>
                <a:latin typeface="Verdana"/>
                <a:cs typeface="Verdana"/>
              </a:rPr>
              <a:t>Wärmebedarf </a:t>
            </a:r>
            <a:r>
              <a:rPr lang="de-DE" sz="1300" dirty="0">
                <a:solidFill>
                  <a:srgbClr val="595A59"/>
                </a:solidFill>
                <a:latin typeface="Verdana"/>
                <a:cs typeface="Verdana"/>
              </a:rPr>
              <a:t>decken will. </a:t>
            </a:r>
            <a:r>
              <a:rPr lang="de-DE" sz="1300" dirty="0" smtClean="0">
                <a:solidFill>
                  <a:srgbClr val="595A59"/>
                </a:solidFill>
                <a:latin typeface="Verdana"/>
                <a:cs typeface="Verdana"/>
              </a:rPr>
              <a:t>Nur </a:t>
            </a:r>
            <a:br>
              <a:rPr lang="de-DE" sz="1300" dirty="0" smtClean="0">
                <a:solidFill>
                  <a:srgbClr val="595A59"/>
                </a:solidFill>
                <a:latin typeface="Verdana"/>
                <a:cs typeface="Verdana"/>
              </a:rPr>
            </a:br>
            <a:r>
              <a:rPr lang="de-DE" sz="1300" dirty="0">
                <a:solidFill>
                  <a:srgbClr val="595A59"/>
                </a:solidFill>
                <a:latin typeface="Verdana"/>
                <a:cs typeface="Verdana"/>
              </a:rPr>
              <a:t>der freie Wettbewerb zwischen den Anbietern </a:t>
            </a:r>
            <a:br>
              <a:rPr lang="de-DE" sz="1300" dirty="0">
                <a:solidFill>
                  <a:srgbClr val="595A59"/>
                </a:solidFill>
                <a:latin typeface="Verdana"/>
                <a:cs typeface="Verdana"/>
              </a:rPr>
            </a:br>
            <a:r>
              <a:rPr lang="de-DE" sz="1300" dirty="0" smtClean="0">
                <a:solidFill>
                  <a:srgbClr val="595A59"/>
                </a:solidFill>
                <a:latin typeface="Verdana"/>
                <a:cs typeface="Verdana"/>
              </a:rPr>
              <a:t>von moderner Heizungstechnologie </a:t>
            </a:r>
            <a:r>
              <a:rPr lang="de-DE" sz="1300" dirty="0">
                <a:solidFill>
                  <a:srgbClr val="595A59"/>
                </a:solidFill>
                <a:latin typeface="Verdana"/>
                <a:cs typeface="Verdana"/>
              </a:rPr>
              <a:t>führt zu </a:t>
            </a:r>
            <a:r>
              <a:rPr lang="de-DE" sz="1300" dirty="0" smtClean="0">
                <a:solidFill>
                  <a:srgbClr val="595A59"/>
                </a:solidFill>
                <a:latin typeface="Verdana"/>
                <a:cs typeface="Verdana"/>
              </a:rPr>
              <a:t>wirtschaftlichen Lösungen und damit zu kostenoptimierten </a:t>
            </a:r>
            <a:r>
              <a:rPr lang="de-DE" sz="1300" dirty="0">
                <a:solidFill>
                  <a:srgbClr val="595A59"/>
                </a:solidFill>
                <a:latin typeface="Verdana"/>
                <a:cs typeface="Verdana"/>
              </a:rPr>
              <a:t>Preisen für den Verbraucher.</a:t>
            </a:r>
            <a:r>
              <a:rPr lang="de-DE" sz="1300" dirty="0" smtClean="0">
                <a:solidFill>
                  <a:srgbClr val="595A59"/>
                </a:solidFill>
                <a:latin typeface="Verdana"/>
                <a:cs typeface="Verdana"/>
              </a:rPr>
              <a:t>“</a:t>
            </a:r>
          </a:p>
        </p:txBody>
      </p:sp>
      <p:pic>
        <p:nvPicPr>
          <p:cNvPr id="6" name="Picture 6" descr="DEPV.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1435" y="2076392"/>
            <a:ext cx="675395" cy="413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IP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8376" y="2029247"/>
            <a:ext cx="675395" cy="460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4" descr="EK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17952" y="3344338"/>
            <a:ext cx="547112" cy="337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8" descr="Lohberge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89546" y="3411249"/>
            <a:ext cx="835469" cy="208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0" descr="OekoFe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50466" y="3959316"/>
            <a:ext cx="733504" cy="320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2" descr="Ohlsberg.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91714" y="3333373"/>
            <a:ext cx="763107" cy="348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8" descr="Biofire-Logo.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28834" y="3863452"/>
            <a:ext cx="679805" cy="416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30" descr="VSE.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91714" y="2686131"/>
            <a:ext cx="675116" cy="476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feld 22"/>
          <p:cNvSpPr txBox="1"/>
          <p:nvPr/>
        </p:nvSpPr>
        <p:spPr>
          <a:xfrm>
            <a:off x="5309102" y="1526717"/>
            <a:ext cx="3448800" cy="276999"/>
          </a:xfrm>
          <a:prstGeom prst="rect">
            <a:avLst/>
          </a:prstGeom>
          <a:noFill/>
        </p:spPr>
        <p:txBody>
          <a:bodyPr wrap="square" lIns="0" tIns="0" rIns="0" bIns="0" rtlCol="0">
            <a:spAutoFit/>
          </a:bodyPr>
          <a:lstStyle/>
          <a:p>
            <a:r>
              <a:rPr lang="de-DE" b="1" dirty="0" smtClean="0">
                <a:solidFill>
                  <a:srgbClr val="595A59"/>
                </a:solidFill>
                <a:latin typeface="Verdana"/>
              </a:rPr>
              <a:t>Partner &amp; Förderer:</a:t>
            </a:r>
            <a:endParaRPr lang="de-DE" b="1" dirty="0">
              <a:solidFill>
                <a:srgbClr val="595A59"/>
              </a:solidFill>
              <a:latin typeface="Verdana"/>
            </a:endParaRPr>
          </a:p>
        </p:txBody>
      </p:sp>
      <p:pic>
        <p:nvPicPr>
          <p:cNvPr id="24" name="Bild 23" descr="Logo+Schrift (640x480).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98872" y="2637811"/>
            <a:ext cx="941376" cy="578548"/>
          </a:xfrm>
          <a:prstGeom prst="rect">
            <a:avLst/>
          </a:prstGeom>
        </p:spPr>
      </p:pic>
      <p:pic>
        <p:nvPicPr>
          <p:cNvPr id="2" name="Bild 1" descr="zvshk_logo.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51663" y="2763274"/>
            <a:ext cx="1056319" cy="342364"/>
          </a:xfrm>
          <a:prstGeom prst="rect">
            <a:avLst/>
          </a:prstGeom>
        </p:spPr>
      </p:pic>
      <p:pic>
        <p:nvPicPr>
          <p:cNvPr id="3" name="Bild 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32833" y="4534936"/>
            <a:ext cx="476902" cy="346468"/>
          </a:xfrm>
          <a:prstGeom prst="rect">
            <a:avLst/>
          </a:prstGeom>
        </p:spPr>
      </p:pic>
      <p:pic>
        <p:nvPicPr>
          <p:cNvPr id="4" name="Bild 3" descr="Schiedel_Logo_2014_cmyk.jp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25405" y="3889462"/>
            <a:ext cx="768822" cy="351523"/>
          </a:xfrm>
          <a:prstGeom prst="rect">
            <a:avLst/>
          </a:prstGeom>
        </p:spPr>
      </p:pic>
      <p:pic>
        <p:nvPicPr>
          <p:cNvPr id="10" name="Bild 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728834" y="4425202"/>
            <a:ext cx="675395" cy="476998"/>
          </a:xfrm>
          <a:prstGeom prst="rect">
            <a:avLst/>
          </a:prstGeom>
        </p:spPr>
      </p:pic>
      <p:pic>
        <p:nvPicPr>
          <p:cNvPr id="22" name="Bild 21" descr="Bildschirmfoto 2014-11-21 um 17.43.15.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953829" y="4440942"/>
            <a:ext cx="539942" cy="496664"/>
          </a:xfrm>
          <a:prstGeom prst="rect">
            <a:avLst/>
          </a:prstGeom>
        </p:spPr>
      </p:pic>
      <p:pic>
        <p:nvPicPr>
          <p:cNvPr id="9" name="Bild 8" descr="Logo BDH 2015 DE RGB.jp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366029" y="2076392"/>
            <a:ext cx="1210882" cy="403790"/>
          </a:xfrm>
          <a:prstGeom prst="rect">
            <a:avLst/>
          </a:prstGeom>
        </p:spPr>
      </p:pic>
      <p:sp>
        <p:nvSpPr>
          <p:cNvPr id="5" name="Textfeld 4"/>
          <p:cNvSpPr txBox="1"/>
          <p:nvPr/>
        </p:nvSpPr>
        <p:spPr>
          <a:xfrm>
            <a:off x="622300" y="1526717"/>
            <a:ext cx="8135602" cy="3623364"/>
          </a:xfrm>
          <a:prstGeom prst="rect">
            <a:avLst/>
          </a:prstGeom>
          <a:solidFill>
            <a:schemeClr val="bg1">
              <a:alpha val="90000"/>
            </a:schemeClr>
          </a:solidFill>
        </p:spPr>
        <p:txBody>
          <a:bodyPr wrap="square" lIns="180000" tIns="140400" rIns="180000" bIns="93600" rtlCol="0">
            <a:noAutofit/>
          </a:bodyPr>
          <a:lstStyle/>
          <a:p>
            <a:r>
              <a:rPr lang="de-DE" sz="3600" dirty="0" smtClean="0">
                <a:solidFill>
                  <a:srgbClr val="FF0000"/>
                </a:solidFill>
              </a:rPr>
              <a:t>Nah- und Fernwärme sind für uns auch freie Wärme, wenn sich die Verbraucher frei entscheiden können, nicht eingeschränkt sind und auch die Wirtschaftlichkeit gegeben ist.</a:t>
            </a:r>
            <a:endParaRPr lang="de-DE" sz="3600" dirty="0">
              <a:solidFill>
                <a:srgbClr val="FF0000"/>
              </a:solidFill>
            </a:endParaRPr>
          </a:p>
        </p:txBody>
      </p:sp>
      <p:sp>
        <p:nvSpPr>
          <p:cNvPr id="26" name="Inhaltsplatzhalter 2"/>
          <p:cNvSpPr txBox="1">
            <a:spLocks/>
          </p:cNvSpPr>
          <p:nvPr/>
        </p:nvSpPr>
        <p:spPr>
          <a:xfrm>
            <a:off x="628790" y="5796905"/>
            <a:ext cx="8129112" cy="504737"/>
          </a:xfrm>
          <a:prstGeom prst="rect">
            <a:avLst/>
          </a:prstGeom>
          <a:ln w="12700" cmpd="sng"/>
        </p:spPr>
        <p:style>
          <a:lnRef idx="2">
            <a:schemeClr val="accent3"/>
          </a:lnRef>
          <a:fillRef idx="1">
            <a:schemeClr val="lt1"/>
          </a:fillRef>
          <a:effectRef idx="0">
            <a:schemeClr val="accent3"/>
          </a:effectRef>
          <a:fontRef idx="minor">
            <a:schemeClr val="dk1"/>
          </a:fontRef>
        </p:style>
        <p:txBody>
          <a:bodyPr vert="horz" wrap="square" lIns="252000" tIns="93600" rIns="108000" bIns="93600" rtlCol="0" anchor="ctr" anchorCtr="0">
            <a:noAutofit/>
          </a:bodyPr>
          <a:lstStyle/>
          <a:p>
            <a:pPr algn="ctr">
              <a:lnSpc>
                <a:spcPts val="2120"/>
              </a:lnSpc>
              <a:spcBef>
                <a:spcPts val="600"/>
              </a:spcBef>
              <a:buClr>
                <a:srgbClr val="FF0000"/>
              </a:buClr>
              <a:buFont typeface="Arial"/>
              <a:buNone/>
              <a:defRPr/>
            </a:pPr>
            <a:r>
              <a:rPr lang="de-DE" sz="2000" b="1" dirty="0" smtClean="0">
                <a:solidFill>
                  <a:srgbClr val="FF6600"/>
                </a:solidFill>
                <a:latin typeface="Verdana"/>
                <a:cs typeface="Verdana"/>
              </a:rPr>
              <a:t>www.freie-waerme.de</a:t>
            </a:r>
            <a:endParaRPr lang="de-DE" sz="2000" b="1" dirty="0">
              <a:solidFill>
                <a:srgbClr val="FF6600"/>
              </a:solidFill>
              <a:latin typeface="Verdana"/>
              <a:cs typeface="Verdana"/>
            </a:endParaRPr>
          </a:p>
        </p:txBody>
      </p:sp>
    </p:spTree>
    <p:extLst>
      <p:ext uri="{BB962C8B-B14F-4D97-AF65-F5344CB8AC3E}">
        <p14:creationId xmlns:p14="http://schemas.microsoft.com/office/powerpoint/2010/main" val="3185414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Rechteck 2"/>
          <p:cNvSpPr/>
          <p:nvPr/>
        </p:nvSpPr>
        <p:spPr>
          <a:xfrm>
            <a:off x="0" y="1501775"/>
            <a:ext cx="7236426" cy="1479550"/>
          </a:xfrm>
          <a:prstGeom prst="rect">
            <a:avLst/>
          </a:prstGeom>
          <a:solidFill>
            <a:schemeClr val="accent1">
              <a:lumMod val="50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 name="Bild 3" descr="Freie-Waerme-Logo-rgb_weiss.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0094" y="1266825"/>
            <a:ext cx="2552232" cy="1803400"/>
          </a:xfrm>
          <a:prstGeom prst="rect">
            <a:avLst/>
          </a:prstGeom>
        </p:spPr>
      </p:pic>
      <p:sp>
        <p:nvSpPr>
          <p:cNvPr id="5" name="Untertitel 4"/>
          <p:cNvSpPr txBox="1">
            <a:spLocks/>
          </p:cNvSpPr>
          <p:nvPr/>
        </p:nvSpPr>
        <p:spPr>
          <a:xfrm>
            <a:off x="359183" y="1758072"/>
            <a:ext cx="5168900" cy="605632"/>
          </a:xfrm>
          <a:prstGeom prst="rect">
            <a:avLst/>
          </a:prstGeom>
        </p:spPr>
        <p:txBody>
          <a:bodyPr vert="horz" lIns="0" tIns="45720" rIns="0" bIns="45720" rtlCol="0">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de-DE" sz="2800" b="1" dirty="0" smtClean="0">
                <a:solidFill>
                  <a:schemeClr val="accent3"/>
                </a:solidFill>
              </a:rPr>
              <a:t>Unsere</a:t>
            </a:r>
          </a:p>
          <a:p>
            <a:pPr>
              <a:buFont typeface="Arial"/>
              <a:buNone/>
            </a:pPr>
            <a:r>
              <a:rPr lang="de-DE" sz="2800" b="1" dirty="0" smtClean="0">
                <a:solidFill>
                  <a:schemeClr val="accent3"/>
                </a:solidFill>
              </a:rPr>
              <a:t>Vorgehensweise</a:t>
            </a:r>
            <a:endParaRPr lang="de-DE" sz="2800" b="1" dirty="0">
              <a:solidFill>
                <a:schemeClr val="accent3"/>
              </a:solidFill>
            </a:endParaRPr>
          </a:p>
        </p:txBody>
      </p:sp>
      <p:cxnSp>
        <p:nvCxnSpPr>
          <p:cNvPr id="6" name="Gerade Verbindung 5"/>
          <p:cNvCxnSpPr/>
          <p:nvPr/>
        </p:nvCxnSpPr>
        <p:spPr>
          <a:xfrm rot="5400000">
            <a:off x="4496401" y="2247900"/>
            <a:ext cx="1212850" cy="1588"/>
          </a:xfrm>
          <a:prstGeom prst="line">
            <a:avLst/>
          </a:prstGeom>
          <a:ln w="63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7" name="Bild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8073" y="5351283"/>
            <a:ext cx="1562238" cy="1039067"/>
          </a:xfrm>
          <a:prstGeom prst="rect">
            <a:avLst/>
          </a:prstGeom>
        </p:spPr>
      </p:pic>
      <p:pic>
        <p:nvPicPr>
          <p:cNvPr id="8" name="Bild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5685" y="5351283"/>
            <a:ext cx="1562238" cy="1039067"/>
          </a:xfrm>
          <a:prstGeom prst="rect">
            <a:avLst/>
          </a:prstGeom>
        </p:spPr>
      </p:pic>
      <p:pic>
        <p:nvPicPr>
          <p:cNvPr id="9" name="Bild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351481"/>
            <a:ext cx="1564861" cy="1040811"/>
          </a:xfrm>
          <a:prstGeom prst="rect">
            <a:avLst/>
          </a:prstGeom>
        </p:spPr>
      </p:pic>
      <p:pic>
        <p:nvPicPr>
          <p:cNvPr id="11" name="Bild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3890" y="5351283"/>
            <a:ext cx="1562238" cy="1039067"/>
          </a:xfrm>
          <a:prstGeom prst="rect">
            <a:avLst/>
          </a:prstGeom>
        </p:spPr>
      </p:pic>
      <p:pic>
        <p:nvPicPr>
          <p:cNvPr id="12" name="Bild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62829" y="5351283"/>
            <a:ext cx="1562238" cy="1039067"/>
          </a:xfrm>
          <a:prstGeom prst="rect">
            <a:avLst/>
          </a:prstGeom>
        </p:spPr>
      </p:pic>
      <p:pic>
        <p:nvPicPr>
          <p:cNvPr id="13" name="Bild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622152" y="5351283"/>
            <a:ext cx="1521848" cy="1039067"/>
          </a:xfrm>
          <a:prstGeom prst="rect">
            <a:avLst/>
          </a:prstGeom>
        </p:spPr>
      </p:pic>
    </p:spTree>
    <p:extLst>
      <p:ext uri="{BB962C8B-B14F-4D97-AF65-F5344CB8AC3E}">
        <p14:creationId xmlns:p14="http://schemas.microsoft.com/office/powerpoint/2010/main" val="539772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25218" y="339534"/>
            <a:ext cx="8229600" cy="546100"/>
          </a:xfrm>
          <a:prstGeom prst="rect">
            <a:avLst/>
          </a:prstGeom>
        </p:spPr>
        <p:txBody>
          <a:bodyPr vert="horz" lIns="0" tIns="0" rIns="0" bIns="0" rtlCol="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Unsere Vorgehensweise</a:t>
            </a:r>
            <a:endParaRPr kumimoji="0" lang="de-DE" sz="2400" i="0" u="none" strike="noStrike" kern="1200" cap="none" spc="0" normalizeH="0" baseline="0" noProof="0" dirty="0" smtClean="0">
              <a:ln>
                <a:noFill/>
              </a:ln>
              <a:solidFill>
                <a:schemeClr val="tx1"/>
              </a:solidFill>
              <a:effectLst/>
              <a:uLnTx/>
              <a:uFillTx/>
              <a:latin typeface="Verdana"/>
              <a:ea typeface="+mj-ea"/>
              <a:cs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Public </a:t>
            </a:r>
            <a:r>
              <a:rPr kumimoji="0" lang="de-DE" sz="2400" b="1" i="0" u="none" strike="noStrike" kern="1200" cap="none" spc="0" normalizeH="0" baseline="0" noProof="0" dirty="0" err="1" smtClean="0">
                <a:ln>
                  <a:noFill/>
                </a:ln>
                <a:solidFill>
                  <a:schemeClr val="tx1"/>
                </a:solidFill>
                <a:effectLst/>
                <a:uLnTx/>
                <a:uFillTx/>
                <a:latin typeface="Verdana"/>
                <a:ea typeface="+mj-ea"/>
                <a:cs typeface="Verdana"/>
              </a:rPr>
              <a:t>Affairs</a:t>
            </a: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 – Bund/Berlin</a:t>
            </a: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pic>
        <p:nvPicPr>
          <p:cNvPr id="3" name="Bild 2" descr="Logo BDH 2015 DE RGB.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53327" y="1497013"/>
            <a:ext cx="1566149" cy="590886"/>
          </a:xfrm>
          <a:prstGeom prst="rect">
            <a:avLst/>
          </a:prstGeom>
        </p:spPr>
      </p:pic>
      <p:pic>
        <p:nvPicPr>
          <p:cNvPr id="8" name="Bild 7" descr="zvshk_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5776" y="2262161"/>
            <a:ext cx="1823100" cy="590886"/>
          </a:xfrm>
          <a:prstGeom prst="rect">
            <a:avLst/>
          </a:prstGeom>
        </p:spPr>
      </p:pic>
      <p:sp>
        <p:nvSpPr>
          <p:cNvPr id="20" name="Inhaltsplatzhalter 2"/>
          <p:cNvSpPr txBox="1">
            <a:spLocks/>
          </p:cNvSpPr>
          <p:nvPr/>
        </p:nvSpPr>
        <p:spPr>
          <a:xfrm>
            <a:off x="637200" y="1474673"/>
            <a:ext cx="6952669" cy="1119959"/>
          </a:xfrm>
          <a:prstGeom prst="rect">
            <a:avLst/>
          </a:prstGeom>
        </p:spPr>
        <p:txBody>
          <a:bodyPr>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de-DE" b="1" dirty="0" smtClean="0"/>
              <a:t>Intensivierung </a:t>
            </a:r>
            <a:r>
              <a:rPr lang="de-DE" b="1" dirty="0" smtClean="0"/>
              <a:t>Politische Kommunikation</a:t>
            </a:r>
            <a:br>
              <a:rPr lang="de-DE" b="1" dirty="0" smtClean="0"/>
            </a:br>
            <a:r>
              <a:rPr lang="de-DE" b="1" dirty="0" smtClean="0"/>
              <a:t>inkl</a:t>
            </a:r>
            <a:r>
              <a:rPr lang="de-DE" b="1" dirty="0"/>
              <a:t>. </a:t>
            </a:r>
            <a:r>
              <a:rPr lang="de-DE" b="1" dirty="0" smtClean="0"/>
              <a:t>wichtigster </a:t>
            </a:r>
            <a:r>
              <a:rPr lang="de-DE" b="1" dirty="0"/>
              <a:t>ordnungs</a:t>
            </a:r>
            <a:r>
              <a:rPr lang="de-DE" b="1" dirty="0" smtClean="0"/>
              <a:t>-/förderpolitischer </a:t>
            </a:r>
            <a:r>
              <a:rPr lang="de-DE" b="1" dirty="0"/>
              <a:t>Elemente </a:t>
            </a:r>
            <a:endParaRPr lang="de-DE" b="1" dirty="0" smtClean="0"/>
          </a:p>
          <a:p>
            <a:pPr marL="0" indent="0">
              <a:spcBef>
                <a:spcPts val="0"/>
              </a:spcBef>
              <a:spcAft>
                <a:spcPts val="600"/>
              </a:spcAft>
              <a:buNone/>
            </a:pPr>
            <a:r>
              <a:rPr lang="de-DE" sz="1600" dirty="0" smtClean="0"/>
              <a:t> </a:t>
            </a:r>
            <a:endParaRPr lang="de-DE" sz="1800" dirty="0" smtClean="0"/>
          </a:p>
        </p:txBody>
      </p:sp>
      <p:sp>
        <p:nvSpPr>
          <p:cNvPr id="21" name="Inhaltsplatzhalter 2"/>
          <p:cNvSpPr txBox="1">
            <a:spLocks/>
          </p:cNvSpPr>
          <p:nvPr/>
        </p:nvSpPr>
        <p:spPr>
          <a:xfrm>
            <a:off x="637200" y="4191227"/>
            <a:ext cx="5719088" cy="1119959"/>
          </a:xfrm>
          <a:prstGeom prst="rect">
            <a:avLst/>
          </a:prstGeom>
        </p:spPr>
        <p:txBody>
          <a:bodyPr>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buClr>
                <a:srgbClr val="647CFA"/>
              </a:buClr>
              <a:buFont typeface="Lucida Grande"/>
              <a:buChar char="➔"/>
            </a:pPr>
            <a:r>
              <a:rPr lang="de-DE" sz="1600" dirty="0" smtClean="0"/>
              <a:t>Basis: Gemeinsames Positionspapier </a:t>
            </a:r>
            <a:r>
              <a:rPr lang="de-DE" sz="1600" dirty="0" smtClean="0"/>
              <a:t>(Website) </a:t>
            </a:r>
            <a:endParaRPr lang="de-DE" sz="1600" dirty="0" smtClean="0"/>
          </a:p>
          <a:p>
            <a:pPr>
              <a:spcBef>
                <a:spcPts val="0"/>
              </a:spcBef>
              <a:spcAft>
                <a:spcPts val="1200"/>
              </a:spcAft>
              <a:buClr>
                <a:srgbClr val="647CFA"/>
              </a:buClr>
              <a:buFont typeface="Lucida Grande"/>
              <a:buChar char="➔"/>
            </a:pPr>
            <a:r>
              <a:rPr lang="de-DE" sz="1600" dirty="0" smtClean="0"/>
              <a:t>Sondierungsgespräch </a:t>
            </a:r>
            <a:r>
              <a:rPr lang="de-DE" sz="1600" dirty="0"/>
              <a:t>Verbraucherzentrale (vzbv)</a:t>
            </a:r>
          </a:p>
          <a:p>
            <a:pPr>
              <a:spcBef>
                <a:spcPts val="0"/>
              </a:spcBef>
              <a:spcAft>
                <a:spcPts val="1200"/>
              </a:spcAft>
              <a:buClr>
                <a:srgbClr val="647CFA"/>
              </a:buClr>
              <a:buFont typeface="Lucida Grande"/>
              <a:buChar char="➔"/>
            </a:pPr>
            <a:r>
              <a:rPr lang="de-DE" sz="1600" dirty="0"/>
              <a:t>Flyer „Freie Wärme vs. Nah-/Fernwärme</a:t>
            </a:r>
            <a:r>
              <a:rPr lang="de-DE" sz="1600" dirty="0" smtClean="0"/>
              <a:t>“</a:t>
            </a:r>
          </a:p>
          <a:p>
            <a:pPr>
              <a:spcBef>
                <a:spcPts val="0"/>
              </a:spcBef>
              <a:spcAft>
                <a:spcPts val="1200"/>
              </a:spcAft>
              <a:buClr>
                <a:srgbClr val="647CFA"/>
              </a:buClr>
              <a:buFont typeface="Lucida Grande"/>
              <a:buChar char="➔"/>
            </a:pPr>
            <a:r>
              <a:rPr lang="de-DE" sz="1600" dirty="0" smtClean="0"/>
              <a:t>Wirtschaftlichkeits- und Nutzenstudie Nah-</a:t>
            </a:r>
            <a:r>
              <a:rPr lang="de-DE" sz="1600" dirty="0" smtClean="0"/>
              <a:t>/ Fernwärme </a:t>
            </a:r>
            <a:r>
              <a:rPr lang="de-DE" sz="1600" dirty="0" smtClean="0"/>
              <a:t>der Verbände (2016) </a:t>
            </a:r>
            <a:endParaRPr lang="de-DE" sz="1800" dirty="0" smtClean="0"/>
          </a:p>
        </p:txBody>
      </p:sp>
      <p:pic>
        <p:nvPicPr>
          <p:cNvPr id="6" name="Bild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3281" y="4330984"/>
            <a:ext cx="2641220" cy="566515"/>
          </a:xfrm>
          <a:prstGeom prst="rect">
            <a:avLst/>
          </a:prstGeom>
          <a:ln w="6350" cmpd="sng">
            <a:solidFill>
              <a:schemeClr val="bg1">
                <a:lumMod val="50000"/>
              </a:schemeClr>
            </a:solidFill>
          </a:ln>
        </p:spPr>
      </p:pic>
      <p:sp>
        <p:nvSpPr>
          <p:cNvPr id="7" name="Textfeld 6"/>
          <p:cNvSpPr txBox="1"/>
          <p:nvPr/>
        </p:nvSpPr>
        <p:spPr>
          <a:xfrm>
            <a:off x="6423281" y="4885355"/>
            <a:ext cx="2641220" cy="230832"/>
          </a:xfrm>
          <a:prstGeom prst="rect">
            <a:avLst/>
          </a:prstGeom>
          <a:noFill/>
        </p:spPr>
        <p:txBody>
          <a:bodyPr wrap="square" rtlCol="0">
            <a:spAutoFit/>
          </a:bodyPr>
          <a:lstStyle/>
          <a:p>
            <a:r>
              <a:rPr lang="de-DE" sz="900" dirty="0" smtClean="0">
                <a:hlinkClick r:id="rId5"/>
              </a:rPr>
              <a:t>Gemeinsames Positionspapier, 09/ 2014</a:t>
            </a:r>
            <a:endParaRPr lang="de-DE" sz="900" dirty="0"/>
          </a:p>
        </p:txBody>
      </p:sp>
      <p:sp>
        <p:nvSpPr>
          <p:cNvPr id="10" name="Rechteck 9"/>
          <p:cNvSpPr/>
          <p:nvPr/>
        </p:nvSpPr>
        <p:spPr>
          <a:xfrm>
            <a:off x="739745" y="2452529"/>
            <a:ext cx="2224093" cy="44358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sz="1200" dirty="0" smtClean="0">
                <a:solidFill>
                  <a:srgbClr val="595A59"/>
                </a:solidFill>
              </a:rPr>
              <a:t>Technologie- und Energieträgeroffenheit</a:t>
            </a:r>
            <a:endParaRPr lang="de-DE" sz="1200" dirty="0">
              <a:solidFill>
                <a:srgbClr val="595A59"/>
              </a:solidFill>
            </a:endParaRPr>
          </a:p>
        </p:txBody>
      </p:sp>
      <p:sp>
        <p:nvSpPr>
          <p:cNvPr id="25" name="Rechteck 24"/>
          <p:cNvSpPr/>
          <p:nvPr/>
        </p:nvSpPr>
        <p:spPr>
          <a:xfrm>
            <a:off x="3098010" y="2446941"/>
            <a:ext cx="2224093" cy="44358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sz="1200" dirty="0" smtClean="0">
                <a:solidFill>
                  <a:srgbClr val="595A59"/>
                </a:solidFill>
              </a:rPr>
              <a:t>Basis: EnEV</a:t>
            </a:r>
            <a:endParaRPr lang="de-DE" sz="1200" dirty="0">
              <a:solidFill>
                <a:srgbClr val="595A59"/>
              </a:solidFill>
            </a:endParaRPr>
          </a:p>
        </p:txBody>
      </p:sp>
      <p:sp>
        <p:nvSpPr>
          <p:cNvPr id="26" name="Rechteck 25"/>
          <p:cNvSpPr/>
          <p:nvPr/>
        </p:nvSpPr>
        <p:spPr>
          <a:xfrm>
            <a:off x="739745" y="2989617"/>
            <a:ext cx="2224093" cy="44358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sz="1200" dirty="0" smtClean="0">
                <a:solidFill>
                  <a:srgbClr val="595A59"/>
                </a:solidFill>
              </a:rPr>
              <a:t>Fossile + erneuerbare Energieträger</a:t>
            </a:r>
            <a:endParaRPr lang="de-DE" sz="1200" dirty="0">
              <a:solidFill>
                <a:srgbClr val="595A59"/>
              </a:solidFill>
            </a:endParaRPr>
          </a:p>
        </p:txBody>
      </p:sp>
      <p:sp>
        <p:nvSpPr>
          <p:cNvPr id="27" name="Rechteck 26"/>
          <p:cNvSpPr/>
          <p:nvPr/>
        </p:nvSpPr>
        <p:spPr>
          <a:xfrm>
            <a:off x="3098010" y="2984029"/>
            <a:ext cx="2224093" cy="44358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sz="1200" dirty="0" smtClean="0">
                <a:solidFill>
                  <a:srgbClr val="595A59"/>
                </a:solidFill>
              </a:rPr>
              <a:t>Freie Wahl der Energie-effizienz-Maßnahme </a:t>
            </a:r>
            <a:endParaRPr lang="de-DE" sz="1200" dirty="0">
              <a:solidFill>
                <a:srgbClr val="595A59"/>
              </a:solidFill>
            </a:endParaRPr>
          </a:p>
        </p:txBody>
      </p:sp>
      <p:sp>
        <p:nvSpPr>
          <p:cNvPr id="29" name="Rechteck 28"/>
          <p:cNvSpPr/>
          <p:nvPr/>
        </p:nvSpPr>
        <p:spPr>
          <a:xfrm>
            <a:off x="739745" y="3526706"/>
            <a:ext cx="2224093" cy="44358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sz="1200" dirty="0" smtClean="0">
                <a:solidFill>
                  <a:srgbClr val="595A59"/>
                </a:solidFill>
              </a:rPr>
              <a:t>Sozialverträglichkeit der Energiewende </a:t>
            </a:r>
            <a:endParaRPr lang="de-DE" sz="1200" dirty="0">
              <a:solidFill>
                <a:srgbClr val="595A59"/>
              </a:solidFill>
            </a:endParaRPr>
          </a:p>
        </p:txBody>
      </p:sp>
      <p:sp>
        <p:nvSpPr>
          <p:cNvPr id="30" name="Rechteck 29"/>
          <p:cNvSpPr/>
          <p:nvPr/>
        </p:nvSpPr>
        <p:spPr>
          <a:xfrm>
            <a:off x="3098010" y="3521118"/>
            <a:ext cx="2224093" cy="44358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DE" sz="1200" dirty="0" smtClean="0">
                <a:solidFill>
                  <a:srgbClr val="595A59"/>
                </a:solidFill>
              </a:rPr>
              <a:t>Finanzielle Anreize </a:t>
            </a:r>
            <a:endParaRPr lang="de-DE" sz="1200" dirty="0">
              <a:solidFill>
                <a:srgbClr val="595A59"/>
              </a:solidFill>
            </a:endParaRPr>
          </a:p>
        </p:txBody>
      </p:sp>
      <p:pic>
        <p:nvPicPr>
          <p:cNvPr id="12" name="Bild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23280" y="5414090"/>
            <a:ext cx="1634499" cy="601851"/>
          </a:xfrm>
          <a:prstGeom prst="rect">
            <a:avLst/>
          </a:prstGeom>
        </p:spPr>
      </p:pic>
    </p:spTree>
    <p:extLst>
      <p:ext uri="{BB962C8B-B14F-4D97-AF65-F5344CB8AC3E}">
        <p14:creationId xmlns:p14="http://schemas.microsoft.com/office/powerpoint/2010/main" val="23945194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37198" y="1536137"/>
            <a:ext cx="7236801" cy="4881345"/>
          </a:xfrm>
        </p:spPr>
        <p:txBody>
          <a:bodyPr/>
          <a:lstStyle/>
          <a:p>
            <a:pPr marL="0" indent="0">
              <a:spcBef>
                <a:spcPts val="0"/>
              </a:spcBef>
              <a:spcAft>
                <a:spcPts val="300"/>
              </a:spcAft>
              <a:buNone/>
              <a:tabLst>
                <a:tab pos="7539038" algn="r"/>
              </a:tabLst>
            </a:pPr>
            <a:r>
              <a:rPr lang="de-DE" b="1" dirty="0" smtClean="0"/>
              <a:t>Info - &amp; Serviceplattform</a:t>
            </a:r>
          </a:p>
          <a:p>
            <a:pPr>
              <a:spcBef>
                <a:spcPts val="0"/>
              </a:spcBef>
              <a:spcAft>
                <a:spcPts val="300"/>
              </a:spcAft>
              <a:tabLst>
                <a:tab pos="7539038" algn="r"/>
              </a:tabLst>
            </a:pPr>
            <a:r>
              <a:rPr lang="de-DE" sz="1600" dirty="0" smtClean="0"/>
              <a:t>Basisarbeit, Synergien schaffen</a:t>
            </a:r>
          </a:p>
          <a:p>
            <a:pPr>
              <a:spcBef>
                <a:spcPts val="0"/>
              </a:spcBef>
              <a:spcAft>
                <a:spcPts val="300"/>
              </a:spcAft>
              <a:tabLst>
                <a:tab pos="7539038" algn="r"/>
              </a:tabLst>
            </a:pPr>
            <a:r>
              <a:rPr lang="de-DE" sz="1600" dirty="0" smtClean="0"/>
              <a:t>Aufbereitung von Infos &amp; Materialien</a:t>
            </a:r>
          </a:p>
          <a:p>
            <a:pPr>
              <a:spcBef>
                <a:spcPts val="0"/>
              </a:spcBef>
              <a:spcAft>
                <a:spcPts val="300"/>
              </a:spcAft>
              <a:tabLst>
                <a:tab pos="7539038" algn="r"/>
              </a:tabLst>
            </a:pPr>
            <a:r>
              <a:rPr lang="de-DE" sz="1600" dirty="0" smtClean="0"/>
              <a:t>Tipps geben</a:t>
            </a:r>
          </a:p>
          <a:p>
            <a:pPr>
              <a:spcBef>
                <a:spcPts val="0"/>
              </a:spcBef>
              <a:spcAft>
                <a:spcPts val="300"/>
              </a:spcAft>
              <a:tabLst>
                <a:tab pos="7539038" algn="r"/>
              </a:tabLst>
            </a:pPr>
            <a:r>
              <a:rPr lang="de-DE" sz="1600" dirty="0" smtClean="0"/>
              <a:t>Durchgängig Kernthemen kommunizieren:</a:t>
            </a:r>
          </a:p>
          <a:p>
            <a:pPr lvl="1">
              <a:spcBef>
                <a:spcPts val="0"/>
              </a:spcBef>
              <a:spcAft>
                <a:spcPts val="300"/>
              </a:spcAft>
              <a:tabLst>
                <a:tab pos="7539038" algn="r"/>
              </a:tabLst>
            </a:pPr>
            <a:r>
              <a:rPr lang="de-DE" dirty="0" smtClean="0"/>
              <a:t>Verbrennungsverbote</a:t>
            </a:r>
          </a:p>
          <a:p>
            <a:pPr lvl="1">
              <a:spcBef>
                <a:spcPts val="0"/>
              </a:spcBef>
              <a:spcAft>
                <a:spcPts val="0"/>
              </a:spcAft>
              <a:tabLst>
                <a:tab pos="7539038" algn="r"/>
              </a:tabLst>
            </a:pPr>
            <a:r>
              <a:rPr lang="de-DE" dirty="0" smtClean="0"/>
              <a:t>Anschluss- und Benutzungszwänge</a:t>
            </a:r>
          </a:p>
          <a:p>
            <a:pPr marL="0" indent="0">
              <a:spcBef>
                <a:spcPts val="0"/>
              </a:spcBef>
              <a:spcAft>
                <a:spcPts val="300"/>
              </a:spcAft>
              <a:buNone/>
              <a:tabLst>
                <a:tab pos="7539038" algn="r"/>
              </a:tabLst>
            </a:pPr>
            <a:endParaRPr lang="de-DE" dirty="0" smtClean="0"/>
          </a:p>
          <a:p>
            <a:pPr marL="0" indent="0">
              <a:spcBef>
                <a:spcPts val="0"/>
              </a:spcBef>
              <a:spcAft>
                <a:spcPts val="300"/>
              </a:spcAft>
              <a:buNone/>
              <a:tabLst>
                <a:tab pos="7539038" algn="r"/>
              </a:tabLst>
            </a:pPr>
            <a:r>
              <a:rPr lang="de-DE" b="1" dirty="0" smtClean="0"/>
              <a:t>Flfd. Aktivitäten</a:t>
            </a:r>
            <a:endParaRPr lang="de-DE" b="1" dirty="0"/>
          </a:p>
          <a:p>
            <a:pPr>
              <a:spcBef>
                <a:spcPts val="0"/>
              </a:spcBef>
              <a:spcAft>
                <a:spcPts val="300"/>
              </a:spcAft>
              <a:tabLst>
                <a:tab pos="7539038" algn="r"/>
              </a:tabLst>
            </a:pPr>
            <a:r>
              <a:rPr lang="de-DE" sz="1600" dirty="0" smtClean="0"/>
              <a:t>Aktionswebsite</a:t>
            </a:r>
          </a:p>
          <a:p>
            <a:pPr>
              <a:spcBef>
                <a:spcPts val="0"/>
              </a:spcBef>
              <a:spcAft>
                <a:spcPts val="300"/>
              </a:spcAft>
              <a:tabLst>
                <a:tab pos="7539038" algn="r"/>
              </a:tabLst>
            </a:pPr>
            <a:r>
              <a:rPr lang="de-DE" sz="1600" dirty="0" smtClean="0"/>
              <a:t>Pressemitteilungen</a:t>
            </a:r>
          </a:p>
          <a:p>
            <a:pPr>
              <a:spcBef>
                <a:spcPts val="0"/>
              </a:spcBef>
              <a:spcAft>
                <a:spcPts val="300"/>
              </a:spcAft>
              <a:tabLst>
                <a:tab pos="7539038" algn="r"/>
              </a:tabLst>
            </a:pPr>
            <a:r>
              <a:rPr lang="de-DE" sz="1600" dirty="0" smtClean="0"/>
              <a:t>Newsletter</a:t>
            </a:r>
          </a:p>
          <a:p>
            <a:pPr>
              <a:spcBef>
                <a:spcPts val="0"/>
              </a:spcBef>
              <a:spcAft>
                <a:spcPts val="300"/>
              </a:spcAft>
              <a:tabLst>
                <a:tab pos="7539038" algn="r"/>
              </a:tabLst>
            </a:pPr>
            <a:r>
              <a:rPr lang="de-DE" sz="1600" dirty="0" smtClean="0"/>
              <a:t>Energiefernsehen</a:t>
            </a:r>
          </a:p>
          <a:p>
            <a:pPr>
              <a:spcBef>
                <a:spcPts val="0"/>
              </a:spcBef>
              <a:spcAft>
                <a:spcPts val="300"/>
              </a:spcAft>
              <a:tabLst>
                <a:tab pos="7539038" algn="r"/>
              </a:tabLst>
            </a:pPr>
            <a:r>
              <a:rPr lang="de-DE" sz="1600" dirty="0" smtClean="0"/>
              <a:t>Freie Wärme-Radar</a:t>
            </a:r>
          </a:p>
          <a:p>
            <a:pPr>
              <a:spcBef>
                <a:spcPts val="0"/>
              </a:spcBef>
              <a:spcAft>
                <a:spcPts val="300"/>
              </a:spcAft>
              <a:tabLst>
                <a:tab pos="7539038" algn="r"/>
              </a:tabLst>
            </a:pPr>
            <a:r>
              <a:rPr lang="de-DE" sz="1600" dirty="0" err="1" smtClean="0"/>
              <a:t>twitter</a:t>
            </a:r>
            <a:endParaRPr lang="de-DE" sz="1600" dirty="0" smtClean="0"/>
          </a:p>
          <a:p>
            <a:pPr>
              <a:spcBef>
                <a:spcPts val="0"/>
              </a:spcBef>
              <a:spcAft>
                <a:spcPts val="300"/>
              </a:spcAft>
              <a:tabLst>
                <a:tab pos="7539038" algn="r"/>
              </a:tabLst>
            </a:pPr>
            <a:r>
              <a:rPr lang="de-DE" sz="1600" dirty="0" smtClean="0"/>
              <a:t>Materialien Vor Ort-Arbeit</a:t>
            </a:r>
          </a:p>
        </p:txBody>
      </p:sp>
      <p:sp>
        <p:nvSpPr>
          <p:cNvPr id="8" name="Titel 1"/>
          <p:cNvSpPr txBox="1">
            <a:spLocks/>
          </p:cNvSpPr>
          <p:nvPr/>
        </p:nvSpPr>
        <p:spPr>
          <a:xfrm>
            <a:off x="637200" y="495300"/>
            <a:ext cx="8229600" cy="546100"/>
          </a:xfrm>
          <a:prstGeom prst="rect">
            <a:avLst/>
          </a:prstGeom>
        </p:spPr>
        <p:txBody>
          <a:bodyPr vert="horz" lIns="0" tIns="0" rIns="0" bIns="0" rtlCol="0" anchor="t" anchorCtr="0">
            <a:noAutofit/>
          </a:bodyPr>
          <a:lstStyle/>
          <a:p>
            <a:pPr lvl="0">
              <a:spcBef>
                <a:spcPct val="0"/>
              </a:spcBef>
              <a:defRPr/>
            </a:pPr>
            <a:r>
              <a:rPr lang="de-DE" sz="2400" dirty="0">
                <a:cs typeface="Verdana"/>
              </a:rPr>
              <a:t>Unsere Vorgehensweise</a:t>
            </a:r>
          </a:p>
          <a:p>
            <a:pPr marL="0" marR="0" lvl="0" indent="0" algn="l" defTabSz="457200" rtl="0" eaLnBrk="1" fontAlgn="auto" latinLnBrk="0" hangingPunct="1">
              <a:lnSpc>
                <a:spcPct val="100000"/>
              </a:lnSpc>
              <a:spcBef>
                <a:spcPct val="0"/>
              </a:spcBef>
              <a:spcAft>
                <a:spcPts val="0"/>
              </a:spcAft>
              <a:buClrTx/>
              <a:buSzTx/>
              <a:buFontTx/>
              <a:buNone/>
              <a:tabLst/>
              <a:defRPr/>
            </a:pPr>
            <a:r>
              <a:rPr lang="de-DE" sz="2400" b="1" dirty="0" smtClean="0">
                <a:latin typeface="Verdana"/>
                <a:ea typeface="+mj-ea"/>
                <a:cs typeface="Verdana"/>
              </a:rPr>
              <a:t>Public Relations</a:t>
            </a: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sp>
        <p:nvSpPr>
          <p:cNvPr id="2" name="Geschweifte Klammer rechts 1"/>
          <p:cNvSpPr/>
          <p:nvPr/>
        </p:nvSpPr>
        <p:spPr>
          <a:xfrm>
            <a:off x="4156927" y="4209284"/>
            <a:ext cx="278780" cy="1927250"/>
          </a:xfrm>
          <a:prstGeom prst="rightBrace">
            <a:avLst>
              <a:gd name="adj1" fmla="val 19444"/>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 name="Textfeld 3"/>
          <p:cNvSpPr txBox="1"/>
          <p:nvPr/>
        </p:nvSpPr>
        <p:spPr>
          <a:xfrm>
            <a:off x="4657008" y="4298442"/>
            <a:ext cx="4365298" cy="923330"/>
          </a:xfrm>
          <a:prstGeom prst="rect">
            <a:avLst/>
          </a:prstGeom>
          <a:noFill/>
        </p:spPr>
        <p:txBody>
          <a:bodyPr wrap="none" rtlCol="0">
            <a:spAutoFit/>
          </a:bodyPr>
          <a:lstStyle/>
          <a:p>
            <a:pPr marL="285750" indent="-285750">
              <a:buFont typeface="Arial"/>
              <a:buChar char="•"/>
            </a:pPr>
            <a:r>
              <a:rPr lang="de-DE" dirty="0" smtClean="0">
                <a:solidFill>
                  <a:srgbClr val="3366FF"/>
                </a:solidFill>
              </a:rPr>
              <a:t>Fallbeispiel-Kommunikation</a:t>
            </a:r>
          </a:p>
          <a:p>
            <a:pPr marL="285750" indent="-285750">
              <a:buFont typeface="Arial"/>
              <a:buChar char="•"/>
            </a:pPr>
            <a:r>
              <a:rPr lang="de-DE" dirty="0" smtClean="0">
                <a:solidFill>
                  <a:srgbClr val="3366FF"/>
                </a:solidFill>
              </a:rPr>
              <a:t>Service- und Positivinformationen</a:t>
            </a:r>
          </a:p>
          <a:p>
            <a:pPr marL="285750" indent="-285750">
              <a:buFont typeface="Arial"/>
              <a:buChar char="•"/>
            </a:pPr>
            <a:r>
              <a:rPr lang="de-DE" dirty="0" smtClean="0">
                <a:solidFill>
                  <a:srgbClr val="3366FF"/>
                </a:solidFill>
              </a:rPr>
              <a:t>Aufklärung + Hilfsmittel</a:t>
            </a:r>
            <a:endParaRPr lang="de-DE" dirty="0">
              <a:solidFill>
                <a:srgbClr val="3366FF"/>
              </a:solidFill>
            </a:endParaRPr>
          </a:p>
        </p:txBody>
      </p:sp>
      <p:sp>
        <p:nvSpPr>
          <p:cNvPr id="5" name="Pfeil nach unten 4"/>
          <p:cNvSpPr/>
          <p:nvPr/>
        </p:nvSpPr>
        <p:spPr>
          <a:xfrm>
            <a:off x="6130056" y="5371553"/>
            <a:ext cx="1276309" cy="2549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Textfeld 5"/>
          <p:cNvSpPr txBox="1"/>
          <p:nvPr/>
        </p:nvSpPr>
        <p:spPr>
          <a:xfrm>
            <a:off x="4897763" y="5677537"/>
            <a:ext cx="3753480" cy="369332"/>
          </a:xfrm>
          <a:prstGeom prst="rect">
            <a:avLst/>
          </a:prstGeom>
          <a:noFill/>
        </p:spPr>
        <p:txBody>
          <a:bodyPr wrap="square" rtlCol="0">
            <a:spAutoFit/>
          </a:bodyPr>
          <a:lstStyle/>
          <a:p>
            <a:pPr algn="ctr"/>
            <a:r>
              <a:rPr lang="de-DE" b="1" dirty="0" smtClean="0">
                <a:solidFill>
                  <a:srgbClr val="FF6600"/>
                </a:solidFill>
              </a:rPr>
              <a:t>Weiterer Ausbau</a:t>
            </a:r>
            <a:endParaRPr lang="de-DE" b="1" dirty="0">
              <a:solidFill>
                <a:srgbClr val="FF6600"/>
              </a:solidFill>
            </a:endParaRPr>
          </a:p>
        </p:txBody>
      </p:sp>
      <p:pic>
        <p:nvPicPr>
          <p:cNvPr id="9" name="Bild 8" descr="Bildschirmfoto 2014-11-17 um 16.45.1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9096" y="1640873"/>
            <a:ext cx="3047704" cy="1929110"/>
          </a:xfrm>
          <a:prstGeom prst="rect">
            <a:avLst/>
          </a:prstGeom>
          <a:ln>
            <a:solidFill>
              <a:schemeClr val="bg1">
                <a:lumMod val="85000"/>
              </a:schemeClr>
            </a:solidFill>
          </a:ln>
        </p:spPr>
      </p:pic>
    </p:spTree>
    <p:extLst>
      <p:ext uri="{BB962C8B-B14F-4D97-AF65-F5344CB8AC3E}">
        <p14:creationId xmlns:p14="http://schemas.microsoft.com/office/powerpoint/2010/main" val="998900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25218" y="339534"/>
            <a:ext cx="8229600" cy="546100"/>
          </a:xfrm>
          <a:prstGeom prst="rect">
            <a:avLst/>
          </a:prstGeom>
        </p:spPr>
        <p:txBody>
          <a:bodyPr vert="horz" lIns="0" tIns="0" rIns="0" bIns="0" rtlCol="0" anchor="t" anchorCtr="0">
            <a:noAutofit/>
          </a:bodyPr>
          <a:lstStyle/>
          <a:p>
            <a:pPr lvl="0">
              <a:spcBef>
                <a:spcPct val="0"/>
              </a:spcBef>
              <a:defRPr/>
            </a:pPr>
            <a:r>
              <a:rPr lang="de-DE" sz="2400" dirty="0">
                <a:cs typeface="Verdana"/>
              </a:rPr>
              <a:t>Unsere Vorgehensweise</a:t>
            </a:r>
          </a:p>
          <a:p>
            <a:pPr>
              <a:spcBef>
                <a:spcPct val="0"/>
              </a:spcBef>
              <a:defRPr/>
            </a:pPr>
            <a:r>
              <a:rPr lang="de-DE" sz="2400" b="1" dirty="0" smtClean="0">
                <a:ea typeface="+mj-ea"/>
                <a:cs typeface="Verdana"/>
              </a:rPr>
              <a:t>Ausbau </a:t>
            </a:r>
            <a:r>
              <a:rPr lang="de-DE" sz="2400" b="1" dirty="0">
                <a:ea typeface="+mj-ea"/>
                <a:cs typeface="Verdana"/>
              </a:rPr>
              <a:t>Info- und Servicepaket</a:t>
            </a:r>
          </a:p>
          <a:p>
            <a:pPr>
              <a:spcBef>
                <a:spcPct val="0"/>
              </a:spcBef>
              <a:defRPr/>
            </a:pP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sp>
        <p:nvSpPr>
          <p:cNvPr id="22" name="Textfeld 21"/>
          <p:cNvSpPr txBox="1"/>
          <p:nvPr/>
        </p:nvSpPr>
        <p:spPr>
          <a:xfrm rot="21083437">
            <a:off x="6038574" y="77924"/>
            <a:ext cx="1967477" cy="523220"/>
          </a:xfrm>
          <a:prstGeom prst="rect">
            <a:avLst/>
          </a:prstGeom>
          <a:solidFill>
            <a:srgbClr val="FF0000"/>
          </a:solidFill>
        </p:spPr>
        <p:txBody>
          <a:bodyPr wrap="square" rtlCol="0">
            <a:spAutoFit/>
          </a:bodyPr>
          <a:lstStyle/>
          <a:p>
            <a:pPr algn="ctr"/>
            <a:r>
              <a:rPr lang="de-DE" sz="2800" b="1" dirty="0" smtClean="0">
                <a:solidFill>
                  <a:srgbClr val="FFFFFF"/>
                </a:solidFill>
              </a:rPr>
              <a:t>Planung</a:t>
            </a:r>
            <a:endParaRPr lang="de-DE" sz="2800" b="1" dirty="0">
              <a:solidFill>
                <a:srgbClr val="FFFFFF"/>
              </a:solidFill>
            </a:endParaRPr>
          </a:p>
        </p:txBody>
      </p:sp>
      <p:sp>
        <p:nvSpPr>
          <p:cNvPr id="20" name="Inhaltsplatzhalter 2"/>
          <p:cNvSpPr txBox="1">
            <a:spLocks/>
          </p:cNvSpPr>
          <p:nvPr/>
        </p:nvSpPr>
        <p:spPr>
          <a:xfrm>
            <a:off x="637200" y="1474673"/>
            <a:ext cx="7396928" cy="1119959"/>
          </a:xfrm>
          <a:prstGeom prst="rect">
            <a:avLst/>
          </a:prstGeom>
        </p:spPr>
        <p:txBody>
          <a:bodyPr>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de-DE" sz="2000" b="1" dirty="0" smtClean="0"/>
              <a:t>Leitfaden für regionale Öffentlichkeitsarbeit</a:t>
            </a:r>
          </a:p>
          <a:p>
            <a:pPr>
              <a:spcBef>
                <a:spcPts val="0"/>
              </a:spcBef>
              <a:spcAft>
                <a:spcPts val="600"/>
              </a:spcAft>
            </a:pPr>
            <a:r>
              <a:rPr lang="de-DE" sz="1600" dirty="0" smtClean="0"/>
              <a:t>Ergänzung </a:t>
            </a:r>
            <a:r>
              <a:rPr lang="de-DE" sz="1600" dirty="0" smtClean="0"/>
              <a:t>des Info- und Servicepakets</a:t>
            </a:r>
          </a:p>
          <a:p>
            <a:pPr>
              <a:spcBef>
                <a:spcPts val="0"/>
              </a:spcBef>
              <a:spcAft>
                <a:spcPts val="600"/>
              </a:spcAft>
            </a:pPr>
            <a:r>
              <a:rPr lang="de-DE" sz="1600" dirty="0" smtClean="0"/>
              <a:t>Tipps und Checkliste als Anleitung zum Start der Vor Ort-Arbeit für</a:t>
            </a:r>
          </a:p>
          <a:p>
            <a:pPr marL="0" indent="0">
              <a:spcBef>
                <a:spcPts val="0"/>
              </a:spcBef>
              <a:spcAft>
                <a:spcPts val="600"/>
              </a:spcAft>
              <a:buNone/>
            </a:pPr>
            <a:r>
              <a:rPr lang="de-DE" sz="1600" dirty="0" smtClean="0"/>
              <a:t> </a:t>
            </a:r>
            <a:endParaRPr lang="de-DE" sz="1800" dirty="0" smtClean="0"/>
          </a:p>
        </p:txBody>
      </p:sp>
      <p:pic>
        <p:nvPicPr>
          <p:cNvPr id="2" name="Bild 1" descr="Bildschirmfoto 2015-07-01 um 11.13.19.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972" y="2873495"/>
            <a:ext cx="2128451" cy="1017445"/>
          </a:xfrm>
          <a:prstGeom prst="rect">
            <a:avLst/>
          </a:prstGeom>
        </p:spPr>
      </p:pic>
      <p:pic>
        <p:nvPicPr>
          <p:cNvPr id="5" name="Bild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0031" y="2873494"/>
            <a:ext cx="1356597" cy="1017447"/>
          </a:xfrm>
          <a:prstGeom prst="rect">
            <a:avLst/>
          </a:prstGeom>
        </p:spPr>
      </p:pic>
      <p:pic>
        <p:nvPicPr>
          <p:cNvPr id="9" name="Bild 8" descr="ZVSHK_Heizung_Pumpencheck.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49205" y="2872948"/>
            <a:ext cx="1183943" cy="1017445"/>
          </a:xfrm>
          <a:prstGeom prst="rect">
            <a:avLst/>
          </a:prstGeom>
        </p:spPr>
      </p:pic>
      <p:pic>
        <p:nvPicPr>
          <p:cNvPr id="3" name="Bild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81247" y="2873495"/>
            <a:ext cx="1233075" cy="1024416"/>
          </a:xfrm>
          <a:prstGeom prst="rect">
            <a:avLst/>
          </a:prstGeom>
        </p:spPr>
      </p:pic>
      <p:pic>
        <p:nvPicPr>
          <p:cNvPr id="6" name="Bild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14322" y="2873497"/>
            <a:ext cx="1574630" cy="1024414"/>
          </a:xfrm>
          <a:prstGeom prst="rect">
            <a:avLst/>
          </a:prstGeom>
        </p:spPr>
      </p:pic>
      <p:sp>
        <p:nvSpPr>
          <p:cNvPr id="7" name="Textfeld 6"/>
          <p:cNvSpPr txBox="1"/>
          <p:nvPr/>
        </p:nvSpPr>
        <p:spPr>
          <a:xfrm>
            <a:off x="935495" y="3967056"/>
            <a:ext cx="7553457" cy="584776"/>
          </a:xfrm>
          <a:prstGeom prst="rect">
            <a:avLst/>
          </a:prstGeom>
          <a:noFill/>
        </p:spPr>
        <p:txBody>
          <a:bodyPr wrap="square" rtlCol="0">
            <a:spAutoFit/>
          </a:bodyPr>
          <a:lstStyle/>
          <a:p>
            <a:r>
              <a:rPr lang="de-DE" sz="1600" dirty="0" smtClean="0"/>
              <a:t>Mitarbeiter Heizungsindustrie, Fachhandwerker, Schornsteinfeger, Architekten, Verbraucher... </a:t>
            </a:r>
            <a:endParaRPr lang="de-DE" sz="1600" dirty="0"/>
          </a:p>
        </p:txBody>
      </p:sp>
      <p:sp>
        <p:nvSpPr>
          <p:cNvPr id="8" name="Abgerundetes Rechteck 7"/>
          <p:cNvSpPr/>
          <p:nvPr/>
        </p:nvSpPr>
        <p:spPr>
          <a:xfrm>
            <a:off x="576263" y="5063470"/>
            <a:ext cx="2495942" cy="813212"/>
          </a:xfrm>
          <a:prstGeom prst="roundRect">
            <a:avLst/>
          </a:prstGeom>
          <a:solidFill>
            <a:srgbClr val="FFB00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dirty="0" smtClean="0"/>
              <a:t>Monitoring</a:t>
            </a:r>
            <a:endParaRPr lang="de-DE" sz="2400" dirty="0"/>
          </a:p>
        </p:txBody>
      </p:sp>
      <p:sp>
        <p:nvSpPr>
          <p:cNvPr id="12" name="Abgerundetes Rechteck 11"/>
          <p:cNvSpPr/>
          <p:nvPr/>
        </p:nvSpPr>
        <p:spPr>
          <a:xfrm>
            <a:off x="3413651" y="5063470"/>
            <a:ext cx="2495942" cy="813212"/>
          </a:xfrm>
          <a:prstGeom prst="roundRect">
            <a:avLst/>
          </a:prstGeom>
          <a:solidFill>
            <a:srgbClr val="FFB00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dirty="0" smtClean="0"/>
              <a:t>Netzwerk</a:t>
            </a:r>
            <a:endParaRPr lang="de-DE" sz="2400" dirty="0"/>
          </a:p>
        </p:txBody>
      </p:sp>
      <p:sp>
        <p:nvSpPr>
          <p:cNvPr id="13" name="Abgerundetes Rechteck 12"/>
          <p:cNvSpPr/>
          <p:nvPr/>
        </p:nvSpPr>
        <p:spPr>
          <a:xfrm>
            <a:off x="6251040" y="5063470"/>
            <a:ext cx="2495942" cy="813212"/>
          </a:xfrm>
          <a:prstGeom prst="roundRect">
            <a:avLst/>
          </a:prstGeom>
          <a:solidFill>
            <a:srgbClr val="FFB00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dirty="0" smtClean="0"/>
              <a:t>Dialog</a:t>
            </a:r>
            <a:endParaRPr lang="de-DE" sz="2400" dirty="0"/>
          </a:p>
        </p:txBody>
      </p:sp>
      <p:cxnSp>
        <p:nvCxnSpPr>
          <p:cNvPr id="11" name="Gerade Verbindung mit Pfeil 10"/>
          <p:cNvCxnSpPr>
            <a:stCxn id="8" idx="3"/>
            <a:endCxn id="12" idx="1"/>
          </p:cNvCxnSpPr>
          <p:nvPr/>
        </p:nvCxnSpPr>
        <p:spPr>
          <a:xfrm>
            <a:off x="3072205" y="5470076"/>
            <a:ext cx="34144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p:nvPr/>
        </p:nvCxnSpPr>
        <p:spPr>
          <a:xfrm>
            <a:off x="5909594" y="5472087"/>
            <a:ext cx="34144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640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p:cNvSpPr txBox="1">
            <a:spLocks/>
          </p:cNvSpPr>
          <p:nvPr/>
        </p:nvSpPr>
        <p:spPr>
          <a:xfrm>
            <a:off x="637200" y="495300"/>
            <a:ext cx="8229600" cy="546100"/>
          </a:xfrm>
          <a:prstGeom prst="rect">
            <a:avLst/>
          </a:prstGeom>
        </p:spPr>
        <p:txBody>
          <a:bodyPr vert="horz" lIns="0" tIns="0" rIns="0" bIns="0" rtlCol="0" anchor="t" anchorCtr="0">
            <a:noAutofit/>
          </a:bodyPr>
          <a:lstStyle/>
          <a:p>
            <a:pPr lvl="0">
              <a:spcBef>
                <a:spcPct val="0"/>
              </a:spcBef>
              <a:defRPr/>
            </a:pPr>
            <a:r>
              <a:rPr lang="de-DE" sz="2400" dirty="0">
                <a:cs typeface="Verdana"/>
              </a:rPr>
              <a:t>Unsere Vorgehensweise</a:t>
            </a:r>
          </a:p>
          <a:p>
            <a:pPr>
              <a:spcBef>
                <a:spcPct val="0"/>
              </a:spcBef>
              <a:defRPr/>
            </a:pP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Regionale </a:t>
            </a: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Public Relations – Umsetzung </a:t>
            </a:r>
            <a:endParaRPr kumimoji="0" lang="de-DE" sz="2400" i="0" u="none" strike="noStrike" kern="1200" cap="none" spc="0" normalizeH="0" baseline="30000" noProof="0" dirty="0">
              <a:ln>
                <a:noFill/>
              </a:ln>
              <a:solidFill>
                <a:srgbClr val="FF6600"/>
              </a:solidFill>
              <a:effectLst/>
              <a:uLnTx/>
              <a:uFillTx/>
              <a:latin typeface="Verdana"/>
              <a:ea typeface="+mj-ea"/>
              <a:cs typeface="Verdana"/>
            </a:endParaRPr>
          </a:p>
        </p:txBody>
      </p:sp>
      <p:sp>
        <p:nvSpPr>
          <p:cNvPr id="18" name="Textfeld 17"/>
          <p:cNvSpPr txBox="1"/>
          <p:nvPr/>
        </p:nvSpPr>
        <p:spPr>
          <a:xfrm>
            <a:off x="608013" y="2116399"/>
            <a:ext cx="7980165" cy="836140"/>
          </a:xfrm>
          <a:prstGeom prst="rect">
            <a:avLst/>
          </a:prstGeom>
          <a:solidFill>
            <a:srgbClr val="FFFD98"/>
          </a:solidFill>
        </p:spPr>
        <p:txBody>
          <a:bodyPr wrap="square" lIns="144000" tIns="93600" bIns="93600" rtlCol="0" anchor="ctr">
            <a:noAutofit/>
          </a:bodyPr>
          <a:lstStyle>
            <a:defPPr>
              <a:defRPr lang="de-DE"/>
            </a:defPPr>
            <a:lvl1pPr indent="-270000" algn="ctr">
              <a:spcBef>
                <a:spcPts val="600"/>
              </a:spcBef>
              <a:buClr>
                <a:schemeClr val="accent3"/>
              </a:buClr>
              <a:buSzPct val="100000"/>
              <a:defRPr sz="2000">
                <a:solidFill>
                  <a:srgbClr val="595A59"/>
                </a:solidFill>
                <a:cs typeface="Verdana"/>
              </a:defRPr>
            </a:lvl1pPr>
          </a:lstStyle>
          <a:p>
            <a:r>
              <a:rPr lang="de-DE" sz="2400" dirty="0" smtClean="0"/>
              <a:t>Individuelle Fallcharakteristik</a:t>
            </a:r>
            <a:endParaRPr lang="de-DE" sz="2400" dirty="0"/>
          </a:p>
        </p:txBody>
      </p:sp>
      <p:sp>
        <p:nvSpPr>
          <p:cNvPr id="28" name="Inhaltsplatzhalter 2"/>
          <p:cNvSpPr txBox="1">
            <a:spLocks/>
          </p:cNvSpPr>
          <p:nvPr/>
        </p:nvSpPr>
        <p:spPr>
          <a:xfrm>
            <a:off x="610731" y="1502088"/>
            <a:ext cx="7977447" cy="494434"/>
          </a:xfrm>
          <a:prstGeom prst="rect">
            <a:avLst/>
          </a:prstGeom>
          <a:solidFill>
            <a:srgbClr val="FF6600"/>
          </a:solidFill>
        </p:spPr>
        <p:txBody>
          <a:bodyPr vert="horz" wrap="square" lIns="144000" tIns="93600" rIns="91440" bIns="93600" rtlCol="0" anchor="ctr">
            <a:noAutofit/>
          </a:bodyPr>
          <a:lstStyle/>
          <a:p>
            <a:pPr algn="ctr">
              <a:buClr>
                <a:srgbClr val="FFFFFF"/>
              </a:buClr>
              <a:buSzPct val="100000"/>
              <a:defRPr/>
            </a:pPr>
            <a:r>
              <a:rPr lang="de-DE" sz="2400" dirty="0" smtClean="0">
                <a:solidFill>
                  <a:srgbClr val="FFFFFF"/>
                </a:solidFill>
                <a:latin typeface="+mj-lt"/>
                <a:cs typeface="Verdana"/>
              </a:rPr>
              <a:t>Kommunaler Eingriff</a:t>
            </a:r>
            <a:endParaRPr lang="de-DE" sz="2400" dirty="0">
              <a:solidFill>
                <a:srgbClr val="FFFFFF"/>
              </a:solidFill>
              <a:latin typeface="+mj-lt"/>
              <a:cs typeface="Verdana"/>
            </a:endParaRPr>
          </a:p>
        </p:txBody>
      </p:sp>
      <p:sp>
        <p:nvSpPr>
          <p:cNvPr id="29" name="Textfeld 28"/>
          <p:cNvSpPr txBox="1"/>
          <p:nvPr/>
        </p:nvSpPr>
        <p:spPr>
          <a:xfrm>
            <a:off x="608012" y="4612929"/>
            <a:ext cx="7980165" cy="1675447"/>
          </a:xfrm>
          <a:prstGeom prst="rect">
            <a:avLst/>
          </a:prstGeom>
          <a:solidFill>
            <a:srgbClr val="AFF6F9"/>
          </a:solidFill>
        </p:spPr>
        <p:txBody>
          <a:bodyPr wrap="square" lIns="144000" tIns="93600" bIns="93600" rtlCol="0" anchor="ctr">
            <a:noAutofit/>
          </a:bodyPr>
          <a:lstStyle/>
          <a:p>
            <a:pPr algn="ctr">
              <a:spcBef>
                <a:spcPts val="600"/>
              </a:spcBef>
              <a:buClr>
                <a:srgbClr val="FF0000"/>
              </a:buClr>
              <a:buSzPct val="100000"/>
            </a:pPr>
            <a:r>
              <a:rPr lang="de-DE" sz="2000" dirty="0">
                <a:solidFill>
                  <a:srgbClr val="FF6600"/>
                </a:solidFill>
              </a:rPr>
              <a:t>Freie Wärme:</a:t>
            </a:r>
            <a:r>
              <a:rPr lang="de-DE" sz="2000" dirty="0"/>
              <a:t> Bundesweite </a:t>
            </a:r>
            <a:r>
              <a:rPr lang="de-DE" sz="2000" dirty="0" smtClean="0"/>
              <a:t>Basis-PR, Public </a:t>
            </a:r>
            <a:r>
              <a:rPr lang="de-DE" sz="2000" dirty="0" err="1" smtClean="0"/>
              <a:t>Affairs</a:t>
            </a:r>
            <a:r>
              <a:rPr lang="de-DE" sz="2000" dirty="0" smtClean="0"/>
              <a:t>, </a:t>
            </a:r>
            <a:br>
              <a:rPr lang="de-DE" sz="2000" dirty="0" smtClean="0"/>
            </a:br>
            <a:r>
              <a:rPr lang="de-DE" sz="2000" dirty="0" smtClean="0"/>
              <a:t>Vorort-Unterstützung</a:t>
            </a:r>
            <a:endParaRPr lang="de-DE" sz="2000" dirty="0"/>
          </a:p>
          <a:p>
            <a:pPr algn="ctr">
              <a:spcBef>
                <a:spcPts val="600"/>
              </a:spcBef>
              <a:buClr>
                <a:srgbClr val="FF0000"/>
              </a:buClr>
              <a:buSzPct val="100000"/>
            </a:pPr>
            <a:r>
              <a:rPr lang="de-DE" sz="2000" dirty="0" smtClean="0">
                <a:solidFill>
                  <a:srgbClr val="FF6600"/>
                </a:solidFill>
                <a:cs typeface="Verdana"/>
              </a:rPr>
              <a:t>Freie Wärme-Radar:</a:t>
            </a:r>
            <a:r>
              <a:rPr lang="de-DE" sz="2000" dirty="0" smtClean="0">
                <a:solidFill>
                  <a:srgbClr val="595A59"/>
                </a:solidFill>
                <a:cs typeface="Verdana"/>
              </a:rPr>
              <a:t> Praxisnahe Hilfsmittel, Unterlagen, Schulungen, Präsentationen etc.</a:t>
            </a:r>
            <a:endParaRPr lang="de-DE" sz="2000" dirty="0">
              <a:solidFill>
                <a:srgbClr val="595A59"/>
              </a:solidFill>
              <a:cs typeface="Verdana"/>
            </a:endParaRPr>
          </a:p>
        </p:txBody>
      </p:sp>
      <p:cxnSp>
        <p:nvCxnSpPr>
          <p:cNvPr id="4" name="Gerade Verbindung 3"/>
          <p:cNvCxnSpPr/>
          <p:nvPr/>
        </p:nvCxnSpPr>
        <p:spPr>
          <a:xfrm flipV="1">
            <a:off x="618503" y="3085338"/>
            <a:ext cx="7961264" cy="6195"/>
          </a:xfrm>
          <a:prstGeom prst="line">
            <a:avLst/>
          </a:prstGeom>
          <a:ln w="12700" cmpd="sng">
            <a:prstDash val="lgDash"/>
          </a:ln>
        </p:spPr>
        <p:style>
          <a:lnRef idx="2">
            <a:schemeClr val="accent1"/>
          </a:lnRef>
          <a:fillRef idx="0">
            <a:schemeClr val="accent1"/>
          </a:fillRef>
          <a:effectRef idx="1">
            <a:schemeClr val="accent1"/>
          </a:effectRef>
          <a:fontRef idx="minor">
            <a:schemeClr val="tx1"/>
          </a:fontRef>
        </p:style>
      </p:cxnSp>
      <p:sp>
        <p:nvSpPr>
          <p:cNvPr id="14" name="Textfeld 13"/>
          <p:cNvSpPr txBox="1"/>
          <p:nvPr/>
        </p:nvSpPr>
        <p:spPr>
          <a:xfrm>
            <a:off x="610731" y="3251709"/>
            <a:ext cx="7969036" cy="1230349"/>
          </a:xfrm>
          <a:prstGeom prst="rect">
            <a:avLst/>
          </a:prstGeom>
          <a:solidFill>
            <a:srgbClr val="FFFD98"/>
          </a:solidFill>
        </p:spPr>
        <p:txBody>
          <a:bodyPr wrap="square" lIns="144000" tIns="93600" bIns="93600" rtlCol="0" anchor="ctr">
            <a:noAutofit/>
          </a:bodyPr>
          <a:lstStyle/>
          <a:p>
            <a:pPr indent="-270000" algn="ctr">
              <a:spcBef>
                <a:spcPts val="600"/>
              </a:spcBef>
              <a:buClr>
                <a:schemeClr val="accent3"/>
              </a:buClr>
              <a:buSzPct val="100000"/>
            </a:pPr>
            <a:r>
              <a:rPr lang="de-DE" sz="2400" dirty="0" smtClean="0">
                <a:solidFill>
                  <a:srgbClr val="595A59"/>
                </a:solidFill>
                <a:cs typeface="Verdana"/>
              </a:rPr>
              <a:t>Recherche + </a:t>
            </a:r>
            <a:r>
              <a:rPr lang="de-DE" sz="2400" dirty="0" smtClean="0">
                <a:solidFill>
                  <a:srgbClr val="595A59"/>
                </a:solidFill>
                <a:cs typeface="Verdana"/>
              </a:rPr>
              <a:t>Strategie </a:t>
            </a:r>
            <a:r>
              <a:rPr lang="de-DE" sz="2400" dirty="0" smtClean="0">
                <a:solidFill>
                  <a:srgbClr val="595A59"/>
                </a:solidFill>
                <a:cs typeface="Verdana"/>
              </a:rPr>
              <a:t>+ </a:t>
            </a:r>
            <a:r>
              <a:rPr lang="de-DE" sz="2400" dirty="0" smtClean="0">
                <a:solidFill>
                  <a:srgbClr val="595A59"/>
                </a:solidFill>
                <a:cs typeface="Verdana"/>
              </a:rPr>
              <a:t>Umsetzung</a:t>
            </a:r>
          </a:p>
          <a:p>
            <a:pPr indent="-270000" algn="ctr">
              <a:spcBef>
                <a:spcPts val="600"/>
              </a:spcBef>
              <a:buClr>
                <a:schemeClr val="accent3"/>
              </a:buClr>
              <a:buSzPct val="100000"/>
            </a:pPr>
            <a:r>
              <a:rPr lang="de-DE" sz="2400" dirty="0" smtClean="0">
                <a:solidFill>
                  <a:srgbClr val="595A59"/>
                </a:solidFill>
                <a:cs typeface="Verdana"/>
              </a:rPr>
              <a:t>mit Kooperatio</a:t>
            </a:r>
            <a:r>
              <a:rPr lang="de-DE" sz="2400" dirty="0" smtClean="0">
                <a:solidFill>
                  <a:srgbClr val="595A59"/>
                </a:solidFill>
                <a:cs typeface="Verdana"/>
              </a:rPr>
              <a:t>nspartnern</a:t>
            </a:r>
            <a:endParaRPr lang="de-DE" sz="2400" dirty="0">
              <a:solidFill>
                <a:srgbClr val="595A59"/>
              </a:solidFill>
              <a:cs typeface="Verdana"/>
            </a:endParaRPr>
          </a:p>
        </p:txBody>
      </p:sp>
      <p:sp>
        <p:nvSpPr>
          <p:cNvPr id="2" name="Gleichschenkliges Dreieck 1"/>
          <p:cNvSpPr/>
          <p:nvPr/>
        </p:nvSpPr>
        <p:spPr>
          <a:xfrm>
            <a:off x="1679234" y="4492548"/>
            <a:ext cx="764382" cy="120381"/>
          </a:xfrm>
          <a:prstGeom prst="triangle">
            <a:avLst>
              <a:gd name="adj" fmla="val 492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Gleichschenkliges Dreieck 23"/>
          <p:cNvSpPr/>
          <p:nvPr/>
        </p:nvSpPr>
        <p:spPr>
          <a:xfrm>
            <a:off x="4160893" y="4492549"/>
            <a:ext cx="764382" cy="120381"/>
          </a:xfrm>
          <a:prstGeom prst="triangle">
            <a:avLst>
              <a:gd name="adj" fmla="val 492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Gleichschenkliges Dreieck 24"/>
          <p:cNvSpPr/>
          <p:nvPr/>
        </p:nvSpPr>
        <p:spPr>
          <a:xfrm>
            <a:off x="6642552" y="4492550"/>
            <a:ext cx="764382" cy="120381"/>
          </a:xfrm>
          <a:prstGeom prst="triangle">
            <a:avLst>
              <a:gd name="adj" fmla="val 492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91824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p:cNvSpPr txBox="1">
            <a:spLocks/>
          </p:cNvSpPr>
          <p:nvPr/>
        </p:nvSpPr>
        <p:spPr>
          <a:xfrm>
            <a:off x="637200" y="495300"/>
            <a:ext cx="8229600" cy="546100"/>
          </a:xfrm>
          <a:prstGeom prst="rect">
            <a:avLst/>
          </a:prstGeom>
        </p:spPr>
        <p:txBody>
          <a:bodyPr vert="horz" lIns="0" tIns="0" rIns="0" bIns="0" rtlCol="0" anchor="t" anchorCtr="0">
            <a:noAutofit/>
          </a:bodyPr>
          <a:lstStyle/>
          <a:p>
            <a:pPr>
              <a:spcBef>
                <a:spcPct val="0"/>
              </a:spcBef>
              <a:defRPr/>
            </a:pPr>
            <a:r>
              <a:rPr lang="de-DE" sz="2400" dirty="0" smtClean="0">
                <a:cs typeface="Verdana"/>
              </a:rPr>
              <a:t>Aktivitäten für freie, individuelle Wärme</a:t>
            </a:r>
            <a:endParaRPr lang="de-DE" sz="2400" dirty="0">
              <a:cs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Garantien</a:t>
            </a:r>
            <a:r>
              <a:rPr kumimoji="0" lang="de-DE" sz="2400" b="1" i="0" u="none" strike="noStrike" kern="1200" cap="none" spc="0" normalizeH="0" noProof="0" dirty="0" smtClean="0">
                <a:ln>
                  <a:noFill/>
                </a:ln>
                <a:solidFill>
                  <a:schemeClr val="tx1"/>
                </a:solidFill>
                <a:effectLst/>
                <a:uLnTx/>
                <a:uFillTx/>
                <a:latin typeface="Verdana"/>
                <a:ea typeface="+mj-ea"/>
                <a:cs typeface="Verdana"/>
              </a:rPr>
              <a:t> auf Erfolg gibt es nicht, aber</a:t>
            </a: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a:t>
            </a:r>
            <a:endParaRPr kumimoji="0" lang="de-DE" sz="2400" i="0" u="none" strike="noStrike" kern="1200" cap="none" spc="0" normalizeH="0" baseline="30000" noProof="0" dirty="0">
              <a:ln>
                <a:noFill/>
              </a:ln>
              <a:solidFill>
                <a:srgbClr val="FF6600"/>
              </a:solidFill>
              <a:effectLst/>
              <a:uLnTx/>
              <a:uFillTx/>
              <a:latin typeface="Verdana"/>
              <a:ea typeface="+mj-ea"/>
              <a:cs typeface="Verdana"/>
            </a:endParaRPr>
          </a:p>
        </p:txBody>
      </p:sp>
      <p:sp>
        <p:nvSpPr>
          <p:cNvPr id="18" name="Textfeld 17"/>
          <p:cNvSpPr txBox="1"/>
          <p:nvPr/>
        </p:nvSpPr>
        <p:spPr>
          <a:xfrm>
            <a:off x="624810" y="1497013"/>
            <a:ext cx="7956702" cy="433669"/>
          </a:xfrm>
          <a:prstGeom prst="rect">
            <a:avLst/>
          </a:prstGeom>
          <a:solidFill>
            <a:schemeClr val="bg1">
              <a:lumMod val="95000"/>
            </a:schemeClr>
          </a:solidFill>
        </p:spPr>
        <p:txBody>
          <a:bodyPr wrap="square" lIns="144000" tIns="93600" bIns="93600" rtlCol="0" anchor="ctr">
            <a:noAutofit/>
          </a:bodyPr>
          <a:lstStyle/>
          <a:p>
            <a:pPr>
              <a:spcBef>
                <a:spcPts val="600"/>
              </a:spcBef>
              <a:buClr>
                <a:schemeClr val="accent3"/>
              </a:buClr>
              <a:buSzPct val="100000"/>
            </a:pPr>
            <a:r>
              <a:rPr lang="de-DE" sz="2000" dirty="0" smtClean="0">
                <a:solidFill>
                  <a:srgbClr val="FF0000"/>
                </a:solidFill>
                <a:cs typeface="Verdana"/>
              </a:rPr>
              <a:t>... </a:t>
            </a:r>
            <a:r>
              <a:rPr lang="de-DE" sz="2000" dirty="0" smtClean="0">
                <a:solidFill>
                  <a:schemeClr val="tx1">
                    <a:lumMod val="75000"/>
                  </a:schemeClr>
                </a:solidFill>
                <a:cs typeface="Verdana"/>
              </a:rPr>
              <a:t>Nah- </a:t>
            </a:r>
            <a:r>
              <a:rPr lang="de-DE" sz="2000" dirty="0" smtClean="0">
                <a:solidFill>
                  <a:schemeClr val="tx1">
                    <a:lumMod val="75000"/>
                  </a:schemeClr>
                </a:solidFill>
                <a:cs typeface="Verdana"/>
              </a:rPr>
              <a:t>und Fernwärme werden sicher ausgebaut</a:t>
            </a:r>
            <a:endParaRPr lang="de-DE" sz="2000" dirty="0">
              <a:solidFill>
                <a:schemeClr val="tx1">
                  <a:lumMod val="75000"/>
                </a:schemeClr>
              </a:solidFill>
              <a:cs typeface="Verdana"/>
            </a:endParaRPr>
          </a:p>
        </p:txBody>
      </p:sp>
      <p:sp>
        <p:nvSpPr>
          <p:cNvPr id="15" name="Textfeld 14"/>
          <p:cNvSpPr txBox="1"/>
          <p:nvPr/>
        </p:nvSpPr>
        <p:spPr>
          <a:xfrm>
            <a:off x="631005" y="2014925"/>
            <a:ext cx="7956702" cy="433669"/>
          </a:xfrm>
          <a:prstGeom prst="rect">
            <a:avLst/>
          </a:prstGeom>
          <a:solidFill>
            <a:schemeClr val="bg1">
              <a:lumMod val="95000"/>
            </a:schemeClr>
          </a:solidFill>
        </p:spPr>
        <p:txBody>
          <a:bodyPr wrap="square" lIns="144000" tIns="93600" bIns="93600" rtlCol="0" anchor="ctr">
            <a:noAutofit/>
          </a:bodyPr>
          <a:lstStyle/>
          <a:p>
            <a:pPr>
              <a:spcBef>
                <a:spcPts val="600"/>
              </a:spcBef>
              <a:buClr>
                <a:schemeClr val="accent3"/>
              </a:buClr>
              <a:buSzPct val="100000"/>
            </a:pPr>
            <a:r>
              <a:rPr lang="de-DE" sz="2000" dirty="0" smtClean="0">
                <a:solidFill>
                  <a:srgbClr val="FF0000"/>
                </a:solidFill>
                <a:cs typeface="Verdana"/>
              </a:rPr>
              <a:t>... </a:t>
            </a:r>
            <a:r>
              <a:rPr lang="de-DE" sz="2000" dirty="0" smtClean="0">
                <a:solidFill>
                  <a:schemeClr val="tx1">
                    <a:lumMod val="75000"/>
                  </a:schemeClr>
                </a:solidFill>
                <a:cs typeface="Verdana"/>
              </a:rPr>
              <a:t>Nah- </a:t>
            </a:r>
            <a:r>
              <a:rPr lang="de-DE" sz="2000" dirty="0" smtClean="0">
                <a:solidFill>
                  <a:schemeClr val="tx1">
                    <a:lumMod val="75000"/>
                  </a:schemeClr>
                </a:solidFill>
                <a:cs typeface="Verdana"/>
              </a:rPr>
              <a:t>und Fernwärme werden weiter optimiert</a:t>
            </a:r>
            <a:endParaRPr lang="de-DE" sz="2000" dirty="0">
              <a:solidFill>
                <a:schemeClr val="tx1">
                  <a:lumMod val="75000"/>
                </a:schemeClr>
              </a:solidFill>
              <a:cs typeface="Verdana"/>
            </a:endParaRPr>
          </a:p>
        </p:txBody>
      </p:sp>
      <p:sp>
        <p:nvSpPr>
          <p:cNvPr id="20" name="Textfeld 19"/>
          <p:cNvSpPr txBox="1"/>
          <p:nvPr/>
        </p:nvSpPr>
        <p:spPr>
          <a:xfrm>
            <a:off x="631005" y="2532837"/>
            <a:ext cx="7956702" cy="433669"/>
          </a:xfrm>
          <a:prstGeom prst="rect">
            <a:avLst/>
          </a:prstGeom>
          <a:solidFill>
            <a:schemeClr val="bg1">
              <a:lumMod val="95000"/>
            </a:schemeClr>
          </a:solidFill>
        </p:spPr>
        <p:txBody>
          <a:bodyPr wrap="square" lIns="144000" tIns="93600" bIns="93600" rtlCol="0" anchor="ctr">
            <a:noAutofit/>
          </a:bodyPr>
          <a:lstStyle/>
          <a:p>
            <a:pPr>
              <a:spcBef>
                <a:spcPts val="600"/>
              </a:spcBef>
              <a:buClr>
                <a:schemeClr val="accent3"/>
              </a:buClr>
              <a:buSzPct val="100000"/>
            </a:pPr>
            <a:r>
              <a:rPr lang="de-DE" sz="2000" dirty="0" smtClean="0">
                <a:solidFill>
                  <a:srgbClr val="FF0000"/>
                </a:solidFill>
                <a:cs typeface="Verdana"/>
              </a:rPr>
              <a:t>... </a:t>
            </a:r>
            <a:r>
              <a:rPr lang="de-DE" sz="2000" dirty="0" smtClean="0">
                <a:solidFill>
                  <a:schemeClr val="tx1">
                    <a:lumMod val="75000"/>
                  </a:schemeClr>
                </a:solidFill>
                <a:cs typeface="Verdana"/>
              </a:rPr>
              <a:t>Bürgergenossenschaften </a:t>
            </a:r>
            <a:r>
              <a:rPr lang="de-DE" sz="2000" dirty="0" smtClean="0">
                <a:solidFill>
                  <a:schemeClr val="tx1">
                    <a:lumMod val="75000"/>
                  </a:schemeClr>
                </a:solidFill>
                <a:cs typeface="Verdana"/>
              </a:rPr>
              <a:t>als Allheilmittel (Dänemark)</a:t>
            </a:r>
            <a:endParaRPr lang="de-DE" sz="2000" dirty="0">
              <a:solidFill>
                <a:schemeClr val="tx1">
                  <a:lumMod val="75000"/>
                </a:schemeClr>
              </a:solidFill>
              <a:cs typeface="Verdana"/>
            </a:endParaRPr>
          </a:p>
        </p:txBody>
      </p:sp>
      <p:sp>
        <p:nvSpPr>
          <p:cNvPr id="21" name="Textfeld 20"/>
          <p:cNvSpPr txBox="1"/>
          <p:nvPr/>
        </p:nvSpPr>
        <p:spPr>
          <a:xfrm>
            <a:off x="629424" y="3218026"/>
            <a:ext cx="7956702" cy="433669"/>
          </a:xfrm>
          <a:prstGeom prst="rect">
            <a:avLst/>
          </a:prstGeom>
          <a:solidFill>
            <a:schemeClr val="accent5"/>
          </a:solidFill>
        </p:spPr>
        <p:txBody>
          <a:bodyPr wrap="square" lIns="144000" tIns="93600" bIns="93600" rtlCol="0" anchor="ctr">
            <a:noAutofit/>
          </a:bodyPr>
          <a:lstStyle/>
          <a:p>
            <a:pPr>
              <a:spcBef>
                <a:spcPts val="600"/>
              </a:spcBef>
              <a:buClr>
                <a:schemeClr val="accent3"/>
              </a:buClr>
              <a:buSzPct val="100000"/>
            </a:pPr>
            <a:r>
              <a:rPr lang="de-DE" sz="2000" dirty="0" smtClean="0">
                <a:solidFill>
                  <a:srgbClr val="FF0000"/>
                </a:solidFill>
                <a:cs typeface="Verdana"/>
              </a:rPr>
              <a:t>➔</a:t>
            </a:r>
            <a:r>
              <a:rPr lang="de-DE" sz="2000" dirty="0" smtClean="0">
                <a:solidFill>
                  <a:schemeClr val="tx1">
                    <a:lumMod val="75000"/>
                  </a:schemeClr>
                </a:solidFill>
                <a:cs typeface="Verdana"/>
              </a:rPr>
              <a:t> Es gilt: Individuelles Heizen im Spiel zu halten</a:t>
            </a:r>
            <a:endParaRPr lang="de-DE" sz="2000" dirty="0">
              <a:solidFill>
                <a:schemeClr val="tx1">
                  <a:lumMod val="75000"/>
                </a:schemeClr>
              </a:solidFill>
              <a:cs typeface="Verdana"/>
            </a:endParaRPr>
          </a:p>
        </p:txBody>
      </p:sp>
      <p:sp>
        <p:nvSpPr>
          <p:cNvPr id="26" name="Textfeld 25"/>
          <p:cNvSpPr txBox="1"/>
          <p:nvPr/>
        </p:nvSpPr>
        <p:spPr>
          <a:xfrm>
            <a:off x="631005" y="4848880"/>
            <a:ext cx="7956702" cy="433669"/>
          </a:xfrm>
          <a:prstGeom prst="rect">
            <a:avLst/>
          </a:prstGeom>
          <a:solidFill>
            <a:schemeClr val="accent5"/>
          </a:solidFill>
        </p:spPr>
        <p:txBody>
          <a:bodyPr wrap="square" lIns="144000" tIns="93600" bIns="93600" rtlCol="0" anchor="ctr">
            <a:noAutofit/>
          </a:bodyPr>
          <a:lstStyle/>
          <a:p>
            <a:pPr>
              <a:spcBef>
                <a:spcPts val="600"/>
              </a:spcBef>
              <a:buClr>
                <a:schemeClr val="accent3"/>
              </a:buClr>
              <a:buSzPct val="100000"/>
            </a:pPr>
            <a:r>
              <a:rPr lang="de-DE" sz="2000" dirty="0" smtClean="0">
                <a:solidFill>
                  <a:srgbClr val="FF0000"/>
                </a:solidFill>
                <a:cs typeface="Verdana"/>
              </a:rPr>
              <a:t>➔</a:t>
            </a:r>
            <a:r>
              <a:rPr lang="de-DE" sz="2000" dirty="0" smtClean="0">
                <a:solidFill>
                  <a:schemeClr val="tx1">
                    <a:lumMod val="75000"/>
                  </a:schemeClr>
                </a:solidFill>
                <a:cs typeface="Verdana"/>
              </a:rPr>
              <a:t> Pilotprojekte aus der Region als „Blaupausen“ nutzen </a:t>
            </a:r>
            <a:endParaRPr lang="de-DE" sz="2000" dirty="0">
              <a:solidFill>
                <a:schemeClr val="tx1">
                  <a:lumMod val="75000"/>
                </a:schemeClr>
              </a:solidFill>
              <a:cs typeface="Verdana"/>
            </a:endParaRPr>
          </a:p>
        </p:txBody>
      </p:sp>
      <p:sp>
        <p:nvSpPr>
          <p:cNvPr id="30" name="Textfeld 29"/>
          <p:cNvSpPr txBox="1"/>
          <p:nvPr/>
        </p:nvSpPr>
        <p:spPr>
          <a:xfrm>
            <a:off x="640362" y="5397779"/>
            <a:ext cx="7956702" cy="433669"/>
          </a:xfrm>
          <a:prstGeom prst="rect">
            <a:avLst/>
          </a:prstGeom>
          <a:solidFill>
            <a:schemeClr val="accent5"/>
          </a:solidFill>
        </p:spPr>
        <p:txBody>
          <a:bodyPr wrap="square" lIns="144000" tIns="93600" bIns="93600" rtlCol="0" anchor="ctr">
            <a:noAutofit/>
          </a:bodyPr>
          <a:lstStyle/>
          <a:p>
            <a:pPr>
              <a:spcBef>
                <a:spcPts val="600"/>
              </a:spcBef>
              <a:buClr>
                <a:schemeClr val="accent3"/>
              </a:buClr>
              <a:buSzPct val="100000"/>
            </a:pPr>
            <a:r>
              <a:rPr lang="de-DE" sz="2000" dirty="0" smtClean="0">
                <a:solidFill>
                  <a:srgbClr val="FF0000"/>
                </a:solidFill>
                <a:cs typeface="Verdana"/>
              </a:rPr>
              <a:t>➔</a:t>
            </a:r>
            <a:r>
              <a:rPr lang="de-DE" sz="2000" dirty="0" smtClean="0">
                <a:solidFill>
                  <a:schemeClr val="tx1">
                    <a:lumMod val="75000"/>
                  </a:schemeClr>
                </a:solidFill>
                <a:cs typeface="Verdana"/>
              </a:rPr>
              <a:t> Klassisches Marketing parallel erforderlich (Marktpartner)</a:t>
            </a:r>
            <a:endParaRPr lang="de-DE" sz="2000" dirty="0">
              <a:solidFill>
                <a:schemeClr val="tx1">
                  <a:lumMod val="75000"/>
                </a:schemeClr>
              </a:solidFill>
              <a:cs typeface="Verdana"/>
            </a:endParaRPr>
          </a:p>
        </p:txBody>
      </p:sp>
      <p:sp>
        <p:nvSpPr>
          <p:cNvPr id="31" name="Textfeld 30"/>
          <p:cNvSpPr txBox="1"/>
          <p:nvPr/>
        </p:nvSpPr>
        <p:spPr>
          <a:xfrm>
            <a:off x="637852" y="3756056"/>
            <a:ext cx="7956702" cy="433669"/>
          </a:xfrm>
          <a:prstGeom prst="rect">
            <a:avLst/>
          </a:prstGeom>
          <a:solidFill>
            <a:schemeClr val="accent5"/>
          </a:solidFill>
        </p:spPr>
        <p:txBody>
          <a:bodyPr wrap="square" lIns="144000" tIns="93600" bIns="93600" rtlCol="0" anchor="ctr">
            <a:noAutofit/>
          </a:bodyPr>
          <a:lstStyle/>
          <a:p>
            <a:pPr>
              <a:spcBef>
                <a:spcPts val="600"/>
              </a:spcBef>
              <a:buClr>
                <a:schemeClr val="accent3"/>
              </a:buClr>
              <a:buSzPct val="100000"/>
            </a:pPr>
            <a:r>
              <a:rPr lang="de-DE" sz="2000" dirty="0" smtClean="0">
                <a:solidFill>
                  <a:srgbClr val="FF0000"/>
                </a:solidFill>
                <a:cs typeface="Verdana"/>
              </a:rPr>
              <a:t>➔</a:t>
            </a:r>
            <a:r>
              <a:rPr lang="de-DE" sz="2000" dirty="0" smtClean="0">
                <a:solidFill>
                  <a:schemeClr val="tx1">
                    <a:lumMod val="75000"/>
                  </a:schemeClr>
                </a:solidFill>
                <a:cs typeface="Verdana"/>
              </a:rPr>
              <a:t> Übergeordneter, bundesweiter Ansatz (Freie Wärme)</a:t>
            </a:r>
            <a:endParaRPr lang="de-DE" sz="2000" dirty="0">
              <a:solidFill>
                <a:schemeClr val="tx1">
                  <a:lumMod val="75000"/>
                </a:schemeClr>
              </a:solidFill>
              <a:cs typeface="Verdana"/>
            </a:endParaRPr>
          </a:p>
        </p:txBody>
      </p:sp>
      <p:cxnSp>
        <p:nvCxnSpPr>
          <p:cNvPr id="32" name="Gerade Verbindung 31"/>
          <p:cNvCxnSpPr/>
          <p:nvPr/>
        </p:nvCxnSpPr>
        <p:spPr>
          <a:xfrm flipV="1">
            <a:off x="626914" y="3078980"/>
            <a:ext cx="7961264" cy="6195"/>
          </a:xfrm>
          <a:prstGeom prst="line">
            <a:avLst/>
          </a:prstGeom>
          <a:ln w="12700" cmpd="sng"/>
        </p:spPr>
        <p:style>
          <a:lnRef idx="2">
            <a:schemeClr val="accent1"/>
          </a:lnRef>
          <a:fillRef idx="0">
            <a:schemeClr val="accent1"/>
          </a:fillRef>
          <a:effectRef idx="1">
            <a:schemeClr val="accent1"/>
          </a:effectRef>
          <a:fontRef idx="minor">
            <a:schemeClr val="tx1"/>
          </a:fontRef>
        </p:style>
      </p:cxnSp>
      <p:sp>
        <p:nvSpPr>
          <p:cNvPr id="33" name="Textfeld 32"/>
          <p:cNvSpPr txBox="1"/>
          <p:nvPr/>
        </p:nvSpPr>
        <p:spPr>
          <a:xfrm>
            <a:off x="640362" y="4304289"/>
            <a:ext cx="7956702" cy="433669"/>
          </a:xfrm>
          <a:prstGeom prst="rect">
            <a:avLst/>
          </a:prstGeom>
          <a:solidFill>
            <a:schemeClr val="accent5"/>
          </a:solidFill>
        </p:spPr>
        <p:txBody>
          <a:bodyPr wrap="square" lIns="144000" tIns="93600" bIns="93600" rtlCol="0" anchor="ctr">
            <a:noAutofit/>
          </a:bodyPr>
          <a:lstStyle/>
          <a:p>
            <a:pPr>
              <a:spcBef>
                <a:spcPts val="600"/>
              </a:spcBef>
              <a:buClr>
                <a:schemeClr val="accent3"/>
              </a:buClr>
              <a:buSzPct val="100000"/>
            </a:pPr>
            <a:r>
              <a:rPr lang="de-DE" sz="2000" dirty="0" smtClean="0">
                <a:solidFill>
                  <a:srgbClr val="FF0000"/>
                </a:solidFill>
                <a:cs typeface="Verdana"/>
              </a:rPr>
              <a:t>➔</a:t>
            </a:r>
            <a:r>
              <a:rPr lang="de-DE" sz="2000" dirty="0" smtClean="0">
                <a:solidFill>
                  <a:schemeClr val="tx1">
                    <a:lumMod val="75000"/>
                  </a:schemeClr>
                </a:solidFill>
                <a:cs typeface="Verdana"/>
              </a:rPr>
              <a:t> Regionale Aktivitäten (Bündnisse /weitere Akteure)</a:t>
            </a:r>
            <a:endParaRPr lang="de-DE" sz="2000" dirty="0">
              <a:solidFill>
                <a:schemeClr val="tx1">
                  <a:lumMod val="75000"/>
                </a:schemeClr>
              </a:solidFill>
              <a:cs typeface="Verdana"/>
            </a:endParaRPr>
          </a:p>
        </p:txBody>
      </p:sp>
    </p:spTree>
    <p:extLst>
      <p:ext uri="{BB962C8B-B14F-4D97-AF65-F5344CB8AC3E}">
        <p14:creationId xmlns:p14="http://schemas.microsoft.com/office/powerpoint/2010/main" val="3016299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Freie-Waerme-Wortmark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3363" y="1552102"/>
            <a:ext cx="8636000" cy="1329944"/>
          </a:xfrm>
          <a:prstGeom prst="rect">
            <a:avLst/>
          </a:prstGeom>
        </p:spPr>
      </p:pic>
      <p:sp>
        <p:nvSpPr>
          <p:cNvPr id="8" name="Textfeld 7"/>
          <p:cNvSpPr txBox="1"/>
          <p:nvPr/>
        </p:nvSpPr>
        <p:spPr>
          <a:xfrm>
            <a:off x="328545" y="4074160"/>
            <a:ext cx="8441101" cy="954107"/>
          </a:xfrm>
          <a:prstGeom prst="rect">
            <a:avLst/>
          </a:prstGeom>
          <a:noFill/>
        </p:spPr>
        <p:txBody>
          <a:bodyPr wrap="square" rtlCol="0">
            <a:spAutoFit/>
          </a:bodyPr>
          <a:lstStyle/>
          <a:p>
            <a:pPr algn="ctr"/>
            <a:r>
              <a:rPr lang="de-DE" sz="2800" dirty="0" smtClean="0">
                <a:solidFill>
                  <a:srgbClr val="0000FF"/>
                </a:solidFill>
              </a:rPr>
              <a:t>Vielen Dank für Ihre Aufmerksamkeit.</a:t>
            </a:r>
            <a:endParaRPr lang="de-DE" sz="2800" dirty="0">
              <a:solidFill>
                <a:srgbClr val="0000FF"/>
              </a:solidFill>
            </a:endParaRPr>
          </a:p>
          <a:p>
            <a:pPr algn="ctr"/>
            <a:r>
              <a:rPr lang="de-DE" sz="2800" dirty="0" smtClean="0">
                <a:solidFill>
                  <a:srgbClr val="0000FF"/>
                </a:solidFill>
              </a:rPr>
              <a:t>www.freie-waerme.de </a:t>
            </a:r>
            <a:endParaRPr lang="de-DE" sz="2800" dirty="0">
              <a:solidFill>
                <a:srgbClr val="0000FF"/>
              </a:solidFill>
            </a:endParaRPr>
          </a:p>
        </p:txBody>
      </p:sp>
    </p:spTree>
    <p:extLst>
      <p:ext uri="{BB962C8B-B14F-4D97-AF65-F5344CB8AC3E}">
        <p14:creationId xmlns:p14="http://schemas.microsoft.com/office/powerpoint/2010/main" val="735673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p:cNvSpPr txBox="1">
            <a:spLocks/>
          </p:cNvSpPr>
          <p:nvPr/>
        </p:nvSpPr>
        <p:spPr>
          <a:xfrm>
            <a:off x="637200" y="495300"/>
            <a:ext cx="8229600" cy="546100"/>
          </a:xfrm>
          <a:prstGeom prst="rect">
            <a:avLst/>
          </a:prstGeom>
        </p:spPr>
        <p:txBody>
          <a:bodyPr vert="horz" lIns="0" tIns="0" rIns="0" bIns="0" rtlCol="0" anchor="t" anchorCtr="0">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schemeClr val="tx1"/>
                </a:solidFill>
                <a:effectLst/>
                <a:uLnTx/>
                <a:uFillTx/>
                <a:latin typeface="Verdana"/>
                <a:ea typeface="+mj-ea"/>
                <a:cs typeface="Verdana"/>
              </a:rPr>
              <a:t>Kontakt</a:t>
            </a:r>
            <a:endParaRPr kumimoji="0" lang="de-DE" sz="2400" b="1" i="0" u="none" strike="noStrike" kern="1200" cap="none" spc="0" normalizeH="0" baseline="0" noProof="0" dirty="0">
              <a:ln>
                <a:noFill/>
              </a:ln>
              <a:solidFill>
                <a:schemeClr val="tx1"/>
              </a:solidFill>
              <a:effectLst/>
              <a:uLnTx/>
              <a:uFillTx/>
              <a:latin typeface="Verdana"/>
              <a:ea typeface="+mj-ea"/>
              <a:cs typeface="Verdana"/>
            </a:endParaRPr>
          </a:p>
        </p:txBody>
      </p:sp>
      <p:pic>
        <p:nvPicPr>
          <p:cNvPr id="2" name="Bild 1" descr="Freie-Waerme-Wortmark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6380" y="5697012"/>
            <a:ext cx="3507057" cy="540087"/>
          </a:xfrm>
          <a:prstGeom prst="rect">
            <a:avLst/>
          </a:prstGeom>
        </p:spPr>
      </p:pic>
      <p:sp>
        <p:nvSpPr>
          <p:cNvPr id="8" name="Inhaltsplatzhalter 2"/>
          <p:cNvSpPr txBox="1">
            <a:spLocks/>
          </p:cNvSpPr>
          <p:nvPr/>
        </p:nvSpPr>
        <p:spPr>
          <a:xfrm>
            <a:off x="637200" y="1740004"/>
            <a:ext cx="4619180" cy="1746723"/>
          </a:xfrm>
          <a:prstGeom prst="rect">
            <a:avLst/>
          </a:prstGeom>
          <a:solidFill>
            <a:schemeClr val="accent5"/>
          </a:solidFill>
        </p:spPr>
        <p:txBody>
          <a:bodyPr vert="horz" lIns="144000" tIns="93600" rIns="91440" bIns="93600" rtlCol="0">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Font typeface="Arial"/>
              <a:buNone/>
            </a:pPr>
            <a:r>
              <a:rPr lang="de-DE" sz="1200" dirty="0" smtClean="0"/>
              <a:t>Allianz Freie Wärme (AFW)</a:t>
            </a:r>
          </a:p>
          <a:p>
            <a:pPr marL="0" indent="0">
              <a:spcBef>
                <a:spcPts val="0"/>
              </a:spcBef>
              <a:spcAft>
                <a:spcPts val="300"/>
              </a:spcAft>
              <a:buFont typeface="Arial"/>
              <a:buNone/>
            </a:pPr>
            <a:r>
              <a:rPr lang="de-DE" sz="1200" dirty="0" smtClean="0"/>
              <a:t>Johannes Kaindlstorfer</a:t>
            </a:r>
          </a:p>
          <a:p>
            <a:pPr marL="0" indent="0">
              <a:spcBef>
                <a:spcPts val="0"/>
              </a:spcBef>
              <a:spcAft>
                <a:spcPts val="300"/>
              </a:spcAft>
              <a:buNone/>
            </a:pPr>
            <a:r>
              <a:rPr lang="de-DE" sz="1200" dirty="0" smtClean="0"/>
              <a:t>c/</a:t>
            </a:r>
            <a:r>
              <a:rPr lang="de-DE" sz="1200" dirty="0"/>
              <a:t>o Schiedel GmbH &amp; Co. KG</a:t>
            </a:r>
            <a:endParaRPr lang="de-DE" sz="1200" dirty="0" smtClean="0"/>
          </a:p>
          <a:p>
            <a:pPr marL="0" indent="0">
              <a:spcBef>
                <a:spcPts val="0"/>
              </a:spcBef>
              <a:spcAft>
                <a:spcPts val="300"/>
              </a:spcAft>
              <a:buNone/>
            </a:pPr>
            <a:r>
              <a:rPr lang="de-DE" sz="1200" dirty="0"/>
              <a:t>Lerchenstraße 9 </a:t>
            </a:r>
            <a:endParaRPr lang="de-DE" sz="1200" dirty="0" smtClean="0"/>
          </a:p>
          <a:p>
            <a:pPr marL="0" indent="0">
              <a:spcBef>
                <a:spcPts val="0"/>
              </a:spcBef>
              <a:spcAft>
                <a:spcPts val="300"/>
              </a:spcAft>
              <a:buNone/>
            </a:pPr>
            <a:r>
              <a:rPr lang="de-DE" sz="1200" dirty="0" smtClean="0"/>
              <a:t>80995 München</a:t>
            </a:r>
          </a:p>
          <a:p>
            <a:pPr marL="0" indent="0">
              <a:spcBef>
                <a:spcPts val="0"/>
              </a:spcBef>
              <a:spcAft>
                <a:spcPts val="300"/>
              </a:spcAft>
              <a:buNone/>
            </a:pPr>
            <a:r>
              <a:rPr lang="de-DE" sz="1200" dirty="0" smtClean="0"/>
              <a:t>Telefon:	089 / </a:t>
            </a:r>
            <a:r>
              <a:rPr lang="de-DE" sz="1200" dirty="0"/>
              <a:t>+49 89 354 09 218</a:t>
            </a:r>
            <a:endParaRPr lang="de-DE" sz="1200" dirty="0" smtClean="0"/>
          </a:p>
          <a:p>
            <a:pPr marL="0" indent="0">
              <a:spcBef>
                <a:spcPts val="0"/>
              </a:spcBef>
              <a:spcAft>
                <a:spcPts val="300"/>
              </a:spcAft>
              <a:buNone/>
            </a:pPr>
            <a:r>
              <a:rPr lang="de-DE" sz="1200" dirty="0" smtClean="0"/>
              <a:t>E-Mail:	johannes.kaindlstorfer</a:t>
            </a:r>
            <a:r>
              <a:rPr lang="de-DE" sz="1200" dirty="0"/>
              <a:t>@</a:t>
            </a:r>
            <a:r>
              <a:rPr lang="de-DE" sz="1200" dirty="0" smtClean="0"/>
              <a:t>schiedel.de </a:t>
            </a:r>
            <a:endParaRPr lang="de-DE" sz="1200" dirty="0"/>
          </a:p>
        </p:txBody>
      </p:sp>
      <p:sp>
        <p:nvSpPr>
          <p:cNvPr id="9" name="Inhaltsplatzhalter 2"/>
          <p:cNvSpPr txBox="1">
            <a:spLocks/>
          </p:cNvSpPr>
          <p:nvPr/>
        </p:nvSpPr>
        <p:spPr>
          <a:xfrm>
            <a:off x="637200" y="3740412"/>
            <a:ext cx="4619180" cy="1747527"/>
          </a:xfrm>
          <a:prstGeom prst="rect">
            <a:avLst/>
          </a:prstGeom>
          <a:solidFill>
            <a:schemeClr val="accent5"/>
          </a:solidFill>
        </p:spPr>
        <p:txBody>
          <a:bodyPr vert="horz" lIns="144000" tIns="93600" rIns="91440" bIns="93600" rtlCol="0">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Font typeface="Arial"/>
              <a:buNone/>
            </a:pPr>
            <a:r>
              <a:rPr lang="de-DE" sz="1200" smtClean="0"/>
              <a:t>Sponsoring &amp; Pressearbeit:</a:t>
            </a:r>
          </a:p>
          <a:p>
            <a:pPr marL="0" indent="0">
              <a:spcBef>
                <a:spcPts val="0"/>
              </a:spcBef>
              <a:spcAft>
                <a:spcPts val="300"/>
              </a:spcAft>
              <a:buFont typeface="Arial"/>
              <a:buNone/>
            </a:pPr>
            <a:r>
              <a:rPr lang="de-DE" sz="1200" smtClean="0"/>
              <a:t>Pressestelle Allianz Freie Wärme (AFW)</a:t>
            </a:r>
          </a:p>
          <a:p>
            <a:pPr marL="0" indent="0">
              <a:spcBef>
                <a:spcPts val="0"/>
              </a:spcBef>
              <a:spcAft>
                <a:spcPts val="300"/>
              </a:spcAft>
              <a:buFont typeface="Arial"/>
              <a:buNone/>
            </a:pPr>
            <a:r>
              <a:rPr lang="de-DE" sz="1200" smtClean="0"/>
              <a:t>c/o BERRYCOMM Kommunikationsberatung</a:t>
            </a:r>
          </a:p>
          <a:p>
            <a:pPr marL="0" indent="0">
              <a:spcBef>
                <a:spcPts val="0"/>
              </a:spcBef>
              <a:spcAft>
                <a:spcPts val="300"/>
              </a:spcAft>
              <a:buFont typeface="Arial"/>
              <a:buNone/>
            </a:pPr>
            <a:r>
              <a:rPr lang="de-DE" sz="1200" smtClean="0"/>
              <a:t>Jürgen Bähr</a:t>
            </a:r>
          </a:p>
          <a:p>
            <a:pPr marL="0" indent="0">
              <a:spcBef>
                <a:spcPts val="0"/>
              </a:spcBef>
              <a:spcAft>
                <a:spcPts val="300"/>
              </a:spcAft>
              <a:buFont typeface="Arial"/>
              <a:buNone/>
            </a:pPr>
            <a:r>
              <a:rPr lang="de-DE" sz="1200" smtClean="0"/>
              <a:t>Telefon: 	+49 (2247) 9001 811</a:t>
            </a:r>
          </a:p>
          <a:p>
            <a:pPr marL="0" indent="0">
              <a:spcBef>
                <a:spcPts val="0"/>
              </a:spcBef>
              <a:spcAft>
                <a:spcPts val="300"/>
              </a:spcAft>
              <a:buFont typeface="Arial"/>
              <a:buNone/>
            </a:pPr>
            <a:r>
              <a:rPr lang="de-DE" sz="1200" smtClean="0"/>
              <a:t>E-Mail: 	j.baehr@berrycomm.de</a:t>
            </a:r>
          </a:p>
          <a:p>
            <a:pPr marL="0" indent="0">
              <a:spcBef>
                <a:spcPts val="0"/>
              </a:spcBef>
              <a:spcAft>
                <a:spcPts val="300"/>
              </a:spcAft>
              <a:buFont typeface="Arial"/>
              <a:buNone/>
            </a:pPr>
            <a:r>
              <a:rPr lang="de-DE" sz="1200" smtClean="0"/>
              <a:t>Internet: 	www.freie-waerme.de</a:t>
            </a:r>
            <a:endParaRPr lang="de-DE" sz="1200" dirty="0"/>
          </a:p>
        </p:txBody>
      </p:sp>
      <p:sp>
        <p:nvSpPr>
          <p:cNvPr id="7" name="Rechteck 6"/>
          <p:cNvSpPr/>
          <p:nvPr/>
        </p:nvSpPr>
        <p:spPr>
          <a:xfrm rot="21117939">
            <a:off x="4954080" y="1313481"/>
            <a:ext cx="3440806" cy="1453001"/>
          </a:xfrm>
          <a:prstGeom prst="rect">
            <a:avLst/>
          </a:prstGeom>
          <a:gradFill flip="none" rotWithShape="1">
            <a:gsLst>
              <a:gs pos="0">
                <a:srgbClr val="FF6600"/>
              </a:gs>
              <a:gs pos="100000">
                <a:srgbClr val="FFD008"/>
              </a:gs>
            </a:gsLst>
            <a:lin ang="57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smtClean="0"/>
              <a:t>Machen Sie mit, beteiligen Sie </a:t>
            </a:r>
            <a:r>
              <a:rPr lang="de-DE" sz="2000" dirty="0" smtClean="0"/>
              <a:t>sich. </a:t>
            </a:r>
            <a:r>
              <a:rPr lang="de-DE" sz="2000" dirty="0" smtClean="0"/>
              <a:t>Lassen Sie sich von uns beraten.</a:t>
            </a:r>
            <a:endParaRPr lang="de-DE" sz="2000" dirty="0"/>
          </a:p>
        </p:txBody>
      </p:sp>
    </p:spTree>
    <p:extLst>
      <p:ext uri="{BB962C8B-B14F-4D97-AF65-F5344CB8AC3E}">
        <p14:creationId xmlns:p14="http://schemas.microsoft.com/office/powerpoint/2010/main" val="1703551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637200" y="495300"/>
            <a:ext cx="8229600" cy="546100"/>
          </a:xfrm>
          <a:prstGeom prst="rect">
            <a:avLst/>
          </a:prstGeom>
        </p:spPr>
        <p:txBody>
          <a:bodyPr vert="horz" lIns="0" tIns="0" rIns="0" bIns="0" rtlCol="0" anchor="t" anchorCtr="0">
            <a:noAutofit/>
          </a:bodyPr>
          <a:lstStyle/>
          <a:p>
            <a:pPr>
              <a:spcBef>
                <a:spcPct val="0"/>
              </a:spcBef>
              <a:defRPr/>
            </a:pPr>
            <a:r>
              <a:rPr lang="de-DE" sz="2400" dirty="0" smtClean="0">
                <a:solidFill>
                  <a:srgbClr val="595A59"/>
                </a:solidFill>
                <a:latin typeface="Verdana"/>
                <a:cs typeface="Verdana"/>
              </a:rPr>
              <a:t>Allianz Freie Wärme</a:t>
            </a:r>
          </a:p>
          <a:p>
            <a:pPr>
              <a:spcBef>
                <a:spcPct val="0"/>
              </a:spcBef>
              <a:defRPr/>
            </a:pPr>
            <a:r>
              <a:rPr lang="de-DE" sz="2400" b="1" dirty="0" smtClean="0">
                <a:solidFill>
                  <a:srgbClr val="595A59"/>
                </a:solidFill>
                <a:latin typeface="Verdana"/>
                <a:cs typeface="Verdana"/>
              </a:rPr>
              <a:t>Unsere Themen: Kommunale Eingriffe</a:t>
            </a:r>
            <a:endParaRPr lang="de-DE" sz="2400" b="1" dirty="0">
              <a:solidFill>
                <a:srgbClr val="595A59"/>
              </a:solidFill>
              <a:latin typeface="Verdana"/>
              <a:cs typeface="Verdana"/>
            </a:endParaRPr>
          </a:p>
        </p:txBody>
      </p:sp>
      <p:sp>
        <p:nvSpPr>
          <p:cNvPr id="32" name="Inhaltsplatzhalter 2"/>
          <p:cNvSpPr txBox="1">
            <a:spLocks/>
          </p:cNvSpPr>
          <p:nvPr/>
        </p:nvSpPr>
        <p:spPr>
          <a:xfrm>
            <a:off x="637200" y="1493887"/>
            <a:ext cx="8129650" cy="509989"/>
          </a:xfrm>
          <a:prstGeom prst="rect">
            <a:avLst/>
          </a:prstGeom>
          <a:solidFill>
            <a:schemeClr val="accent5"/>
          </a:solidFill>
        </p:spPr>
        <p:txBody>
          <a:bodyPr vert="horz" wrap="square" lIns="144000" tIns="93600" rIns="108000" bIns="93600" rtlCol="0">
            <a:noAutofit/>
          </a:bodyPr>
          <a:lstStyle/>
          <a:p>
            <a:pPr>
              <a:lnSpc>
                <a:spcPts val="2420"/>
              </a:lnSpc>
              <a:spcBef>
                <a:spcPts val="600"/>
              </a:spcBef>
              <a:buClr>
                <a:srgbClr val="FF0000"/>
              </a:buClr>
              <a:buFont typeface="Arial"/>
              <a:buNone/>
              <a:tabLst>
                <a:tab pos="358775" algn="l"/>
              </a:tabLst>
              <a:defRPr/>
            </a:pPr>
            <a:r>
              <a:rPr lang="de-DE" b="1" dirty="0" smtClean="0">
                <a:solidFill>
                  <a:srgbClr val="FF0000"/>
                </a:solidFill>
                <a:latin typeface="Verdana"/>
                <a:cs typeface="Verdana"/>
                <a:sym typeface="Wingdings"/>
              </a:rPr>
              <a:t>Situation &amp; Problematik:</a:t>
            </a:r>
          </a:p>
        </p:txBody>
      </p:sp>
      <p:sp>
        <p:nvSpPr>
          <p:cNvPr id="34" name="Inhaltsplatzhalter 2"/>
          <p:cNvSpPr txBox="1">
            <a:spLocks/>
          </p:cNvSpPr>
          <p:nvPr/>
        </p:nvSpPr>
        <p:spPr>
          <a:xfrm>
            <a:off x="637198" y="2081148"/>
            <a:ext cx="8129651" cy="2083817"/>
          </a:xfrm>
          <a:prstGeom prst="rect">
            <a:avLst/>
          </a:prstGeom>
          <a:noFill/>
        </p:spPr>
        <p:txBody>
          <a:bodyPr vert="horz" wrap="square" lIns="144000" tIns="93600" rIns="108000" bIns="93600" rtlCol="0">
            <a:noAutofit/>
          </a:bodyPr>
          <a:lstStyle/>
          <a:p>
            <a:pPr>
              <a:lnSpc>
                <a:spcPts val="2420"/>
              </a:lnSpc>
              <a:spcBef>
                <a:spcPts val="600"/>
              </a:spcBef>
              <a:buClr>
                <a:srgbClr val="849E23">
                  <a:lumMod val="50000"/>
                </a:srgbClr>
              </a:buClr>
              <a:tabLst>
                <a:tab pos="358775" algn="l"/>
              </a:tabLst>
              <a:defRPr/>
            </a:pPr>
            <a:r>
              <a:rPr lang="de-DE" b="1" dirty="0" smtClean="0">
                <a:solidFill>
                  <a:srgbClr val="595A59">
                    <a:lumMod val="75000"/>
                  </a:srgbClr>
                </a:solidFill>
                <a:latin typeface="Verdana"/>
                <a:cs typeface="Verdana"/>
                <a:sym typeface="Wingdings"/>
              </a:rPr>
              <a:t>Kommunale Eingriffe mit</a:t>
            </a:r>
          </a:p>
          <a:p>
            <a:pPr>
              <a:lnSpc>
                <a:spcPts val="2420"/>
              </a:lnSpc>
              <a:spcBef>
                <a:spcPts val="600"/>
              </a:spcBef>
              <a:buClr>
                <a:srgbClr val="849E23">
                  <a:lumMod val="50000"/>
                </a:srgbClr>
              </a:buClr>
              <a:tabLst>
                <a:tab pos="358775" algn="l"/>
              </a:tabLst>
              <a:defRPr/>
            </a:pPr>
            <a:r>
              <a:rPr lang="de-DE" sz="1600" dirty="0" smtClean="0">
                <a:solidFill>
                  <a:srgbClr val="FF0000"/>
                </a:solidFill>
                <a:latin typeface="Wingdings"/>
                <a:ea typeface="Wingdings"/>
                <a:cs typeface="Wingdings"/>
                <a:sym typeface="Wingdings"/>
              </a:rPr>
              <a:t></a:t>
            </a:r>
            <a:r>
              <a:rPr lang="de-DE" dirty="0" smtClean="0">
                <a:solidFill>
                  <a:srgbClr val="595A59">
                    <a:lumMod val="75000"/>
                  </a:srgbClr>
                </a:solidFill>
                <a:cs typeface="Verdana"/>
                <a:sym typeface="Wingdings"/>
              </a:rPr>
              <a:t> </a:t>
            </a:r>
            <a:r>
              <a:rPr lang="de-DE" b="1" dirty="0" smtClean="0">
                <a:solidFill>
                  <a:srgbClr val="595A59">
                    <a:lumMod val="75000"/>
                  </a:srgbClr>
                </a:solidFill>
                <a:cs typeface="Verdana"/>
                <a:sym typeface="Wingdings"/>
              </a:rPr>
              <a:t>Fernwärme</a:t>
            </a:r>
            <a:r>
              <a:rPr lang="de-DE" dirty="0" smtClean="0">
                <a:solidFill>
                  <a:srgbClr val="595A59">
                    <a:lumMod val="75000"/>
                  </a:srgbClr>
                </a:solidFill>
                <a:cs typeface="Verdana"/>
                <a:sym typeface="Wingdings"/>
              </a:rPr>
              <a:t>   </a:t>
            </a:r>
            <a:r>
              <a:rPr lang="de-DE" dirty="0">
                <a:solidFill>
                  <a:srgbClr val="FF0000"/>
                </a:solidFill>
                <a:latin typeface="Wingdings"/>
                <a:ea typeface="Wingdings"/>
                <a:cs typeface="Wingdings"/>
                <a:sym typeface="Wingdings"/>
              </a:rPr>
              <a:t></a:t>
            </a:r>
            <a:r>
              <a:rPr lang="de-DE" dirty="0" smtClean="0">
                <a:solidFill>
                  <a:srgbClr val="595A59">
                    <a:lumMod val="75000"/>
                  </a:srgbClr>
                </a:solidFill>
                <a:cs typeface="Verdana"/>
                <a:sym typeface="Wingdings"/>
              </a:rPr>
              <a:t> </a:t>
            </a:r>
            <a:r>
              <a:rPr lang="de-DE" b="1" dirty="0">
                <a:solidFill>
                  <a:srgbClr val="595A59">
                    <a:lumMod val="75000"/>
                  </a:srgbClr>
                </a:solidFill>
                <a:cs typeface="Verdana"/>
                <a:sym typeface="Wingdings"/>
              </a:rPr>
              <a:t>KWK-Nahwärme</a:t>
            </a:r>
            <a:r>
              <a:rPr lang="de-DE" dirty="0">
                <a:solidFill>
                  <a:srgbClr val="595A59">
                    <a:lumMod val="75000"/>
                  </a:srgbClr>
                </a:solidFill>
                <a:cs typeface="Verdana"/>
                <a:sym typeface="Wingdings"/>
              </a:rPr>
              <a:t>   </a:t>
            </a:r>
            <a:r>
              <a:rPr lang="de-DE" dirty="0">
                <a:solidFill>
                  <a:srgbClr val="FF0000"/>
                </a:solidFill>
                <a:latin typeface="Wingdings"/>
                <a:ea typeface="Wingdings"/>
                <a:cs typeface="Wingdings"/>
                <a:sym typeface="Wingdings"/>
              </a:rPr>
              <a:t></a:t>
            </a:r>
            <a:r>
              <a:rPr lang="de-DE" dirty="0" smtClean="0">
                <a:solidFill>
                  <a:srgbClr val="595A59">
                    <a:lumMod val="75000"/>
                  </a:srgbClr>
                </a:solidFill>
                <a:cs typeface="Verdana"/>
                <a:sym typeface="Wingdings"/>
              </a:rPr>
              <a:t> </a:t>
            </a:r>
            <a:r>
              <a:rPr lang="de-DE" b="1" dirty="0" smtClean="0">
                <a:solidFill>
                  <a:srgbClr val="595A59">
                    <a:lumMod val="75000"/>
                  </a:srgbClr>
                </a:solidFill>
                <a:cs typeface="Verdana"/>
                <a:sym typeface="Wingdings"/>
              </a:rPr>
              <a:t>Heizwerken</a:t>
            </a:r>
          </a:p>
          <a:p>
            <a:pPr marL="285750" indent="-285750">
              <a:lnSpc>
                <a:spcPts val="2420"/>
              </a:lnSpc>
              <a:spcBef>
                <a:spcPts val="600"/>
              </a:spcBef>
              <a:buClr>
                <a:srgbClr val="FF0000"/>
              </a:buClr>
              <a:buFont typeface="Wingdings" charset="0"/>
              <a:buChar char="à"/>
              <a:tabLst>
                <a:tab pos="358775" algn="l"/>
              </a:tabLst>
              <a:defRPr/>
            </a:pPr>
            <a:r>
              <a:rPr lang="de-DE" dirty="0" smtClean="0">
                <a:solidFill>
                  <a:srgbClr val="595A59">
                    <a:lumMod val="75000"/>
                  </a:srgbClr>
                </a:solidFill>
                <a:latin typeface="Verdana"/>
                <a:cs typeface="Verdana"/>
                <a:sym typeface="Wingdings"/>
              </a:rPr>
              <a:t>Verbrennungsverboten</a:t>
            </a:r>
          </a:p>
          <a:p>
            <a:pPr marL="285750" indent="-285750">
              <a:lnSpc>
                <a:spcPts val="2420"/>
              </a:lnSpc>
              <a:spcBef>
                <a:spcPts val="600"/>
              </a:spcBef>
              <a:buClr>
                <a:srgbClr val="FF0000"/>
              </a:buClr>
              <a:buFont typeface="Wingdings" charset="0"/>
              <a:buChar char="à"/>
              <a:tabLst>
                <a:tab pos="358775" algn="l"/>
              </a:tabLst>
              <a:defRPr/>
            </a:pPr>
            <a:r>
              <a:rPr lang="de-DE" dirty="0" smtClean="0">
                <a:solidFill>
                  <a:srgbClr val="595A59">
                    <a:lumMod val="75000"/>
                  </a:srgbClr>
                </a:solidFill>
                <a:latin typeface="Verdana"/>
                <a:cs typeface="Verdana"/>
                <a:sym typeface="Wingdings"/>
              </a:rPr>
              <a:t>Anschluss-/Benutzungszwängen</a:t>
            </a:r>
          </a:p>
          <a:p>
            <a:pPr marL="285750" indent="-285750">
              <a:lnSpc>
                <a:spcPts val="2420"/>
              </a:lnSpc>
              <a:spcBef>
                <a:spcPts val="600"/>
              </a:spcBef>
              <a:buClr>
                <a:srgbClr val="FF0000"/>
              </a:buClr>
              <a:buFont typeface="Wingdings" charset="0"/>
              <a:buChar char="à"/>
              <a:tabLst>
                <a:tab pos="358775" algn="l"/>
              </a:tabLst>
              <a:defRPr/>
            </a:pPr>
            <a:r>
              <a:rPr lang="de-DE" dirty="0" smtClean="0">
                <a:solidFill>
                  <a:srgbClr val="595A59">
                    <a:lumMod val="75000"/>
                  </a:srgbClr>
                </a:solidFill>
                <a:latin typeface="Verdana"/>
                <a:cs typeface="Verdana"/>
                <a:sym typeface="Wingdings"/>
              </a:rPr>
              <a:t>Ohne freie Wahl Heizungstechnik</a:t>
            </a:r>
            <a:endParaRPr lang="de-DE" dirty="0" smtClean="0">
              <a:solidFill>
                <a:srgbClr val="595A59">
                  <a:lumMod val="75000"/>
                </a:srgbClr>
              </a:solidFill>
              <a:latin typeface="Verdana"/>
              <a:cs typeface="Verdana"/>
            </a:endParaRPr>
          </a:p>
        </p:txBody>
      </p:sp>
      <p:sp>
        <p:nvSpPr>
          <p:cNvPr id="3" name="Textfeld 2"/>
          <p:cNvSpPr txBox="1"/>
          <p:nvPr/>
        </p:nvSpPr>
        <p:spPr>
          <a:xfrm>
            <a:off x="698774" y="4389669"/>
            <a:ext cx="5866741" cy="1800493"/>
          </a:xfrm>
          <a:prstGeom prst="rect">
            <a:avLst/>
          </a:prstGeom>
          <a:noFill/>
        </p:spPr>
        <p:txBody>
          <a:bodyPr wrap="square" rtlCol="0">
            <a:spAutoFit/>
          </a:bodyPr>
          <a:lstStyle/>
          <a:p>
            <a:pPr>
              <a:spcAft>
                <a:spcPts val="600"/>
              </a:spcAft>
            </a:pPr>
            <a:r>
              <a:rPr lang="de-DE" sz="1600" b="1" dirty="0" smtClean="0"/>
              <a:t>Erzwungene </a:t>
            </a:r>
            <a:r>
              <a:rPr lang="de-DE" sz="1600" b="1" dirty="0"/>
              <a:t>Abnahme von </a:t>
            </a:r>
            <a:r>
              <a:rPr lang="de-DE" sz="1600" b="1" dirty="0" smtClean="0"/>
              <a:t>Wärme durch/mit:</a:t>
            </a:r>
            <a:endParaRPr lang="de-DE" sz="1600" b="1" dirty="0"/>
          </a:p>
          <a:p>
            <a:pPr marL="171450" lvl="0" indent="-171450">
              <a:spcAft>
                <a:spcPts val="300"/>
              </a:spcAft>
              <a:buFont typeface="Arial"/>
              <a:buChar char="•"/>
            </a:pPr>
            <a:r>
              <a:rPr lang="de-DE" sz="1600" dirty="0" smtClean="0"/>
              <a:t>Verbrennungsverboten </a:t>
            </a:r>
            <a:r>
              <a:rPr lang="de-DE" sz="1600" dirty="0"/>
              <a:t>in Bebauungsplänen</a:t>
            </a:r>
          </a:p>
          <a:p>
            <a:pPr marL="171450" lvl="0" indent="-171450">
              <a:spcAft>
                <a:spcPts val="300"/>
              </a:spcAft>
              <a:buFont typeface="Arial"/>
              <a:buChar char="•"/>
            </a:pPr>
            <a:r>
              <a:rPr lang="de-DE" sz="1600" dirty="0"/>
              <a:t>Festlegungen in Brennstoffverordnungen</a:t>
            </a:r>
          </a:p>
          <a:p>
            <a:pPr marL="171450" lvl="0" indent="-171450">
              <a:spcAft>
                <a:spcPts val="300"/>
              </a:spcAft>
              <a:buFont typeface="Arial"/>
              <a:buChar char="•"/>
            </a:pPr>
            <a:r>
              <a:rPr lang="de-DE" sz="1600" dirty="0" smtClean="0"/>
              <a:t>Satzungen</a:t>
            </a:r>
            <a:endParaRPr lang="de-DE" sz="1600" dirty="0"/>
          </a:p>
          <a:p>
            <a:pPr marL="171450" lvl="0" indent="-171450">
              <a:spcAft>
                <a:spcPts val="300"/>
              </a:spcAft>
              <a:buFont typeface="Arial"/>
              <a:buChar char="•"/>
            </a:pPr>
            <a:r>
              <a:rPr lang="de-DE" sz="1600" dirty="0" smtClean="0"/>
              <a:t>Grundstückskaufverträgen</a:t>
            </a:r>
            <a:endParaRPr lang="de-DE" sz="1600" dirty="0"/>
          </a:p>
          <a:p>
            <a:pPr marL="171450" lvl="0" indent="-171450">
              <a:spcAft>
                <a:spcPts val="300"/>
              </a:spcAft>
              <a:buFont typeface="Arial"/>
              <a:buChar char="•"/>
            </a:pPr>
            <a:r>
              <a:rPr lang="de-DE" sz="1600" dirty="0"/>
              <a:t>Bestimmungen in </a:t>
            </a:r>
            <a:r>
              <a:rPr lang="de-DE" sz="1600" dirty="0" smtClean="0"/>
              <a:t>Luftreinhalteplänen</a:t>
            </a:r>
            <a:endParaRPr lang="de-DE" sz="1600" dirty="0"/>
          </a:p>
        </p:txBody>
      </p:sp>
      <p:pic>
        <p:nvPicPr>
          <p:cNvPr id="4" name="Bild 3" descr="Heizkraftwerk Berlin Mitte-040215_53.jpg"/>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6540651" y="3135279"/>
            <a:ext cx="2206066" cy="1540176"/>
          </a:xfrm>
          <a:prstGeom prst="rect">
            <a:avLst/>
          </a:prstGeom>
        </p:spPr>
      </p:pic>
      <p:pic>
        <p:nvPicPr>
          <p:cNvPr id="5" name="Bild 4" descr="13.11.07-Ngd-Klgem-Fern-Wärme6-alex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0651" y="4787065"/>
            <a:ext cx="2206066" cy="1470571"/>
          </a:xfrm>
          <a:prstGeom prst="rect">
            <a:avLst/>
          </a:prstGeom>
        </p:spPr>
      </p:pic>
    </p:spTree>
    <p:extLst>
      <p:ext uri="{BB962C8B-B14F-4D97-AF65-F5344CB8AC3E}">
        <p14:creationId xmlns:p14="http://schemas.microsoft.com/office/powerpoint/2010/main" val="87532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637200" y="495300"/>
            <a:ext cx="8229600" cy="546100"/>
          </a:xfrm>
          <a:prstGeom prst="rect">
            <a:avLst/>
          </a:prstGeom>
        </p:spPr>
        <p:txBody>
          <a:bodyPr vert="horz" lIns="0" tIns="0" rIns="0" bIns="0" rtlCol="0" anchor="t" anchorCtr="0">
            <a:noAutofit/>
          </a:bodyPr>
          <a:lstStyle/>
          <a:p>
            <a:pPr>
              <a:spcBef>
                <a:spcPct val="0"/>
              </a:spcBef>
              <a:defRPr/>
            </a:pPr>
            <a:r>
              <a:rPr lang="de-DE" sz="2400" dirty="0" smtClean="0">
                <a:solidFill>
                  <a:srgbClr val="595A59"/>
                </a:solidFill>
                <a:latin typeface="Verdana"/>
                <a:cs typeface="Verdana"/>
              </a:rPr>
              <a:t>Allianz Freie Wärme</a:t>
            </a:r>
          </a:p>
          <a:p>
            <a:pPr>
              <a:spcBef>
                <a:spcPct val="0"/>
              </a:spcBef>
              <a:defRPr/>
            </a:pPr>
            <a:r>
              <a:rPr lang="de-DE" sz="2400" b="1" dirty="0" smtClean="0">
                <a:solidFill>
                  <a:srgbClr val="595A59"/>
                </a:solidFill>
                <a:latin typeface="Verdana"/>
                <a:cs typeface="Verdana"/>
              </a:rPr>
              <a:t>Unsere Themen: Kommunale Eingriffe</a:t>
            </a:r>
            <a:endParaRPr lang="de-DE" sz="2400" b="1" dirty="0">
              <a:solidFill>
                <a:srgbClr val="595A59"/>
              </a:solidFill>
              <a:latin typeface="Verdana"/>
              <a:cs typeface="Verdana"/>
            </a:endParaRPr>
          </a:p>
        </p:txBody>
      </p:sp>
      <p:sp>
        <p:nvSpPr>
          <p:cNvPr id="32" name="Inhaltsplatzhalter 2"/>
          <p:cNvSpPr txBox="1">
            <a:spLocks/>
          </p:cNvSpPr>
          <p:nvPr/>
        </p:nvSpPr>
        <p:spPr>
          <a:xfrm>
            <a:off x="637200" y="1493887"/>
            <a:ext cx="8129650" cy="509989"/>
          </a:xfrm>
          <a:prstGeom prst="rect">
            <a:avLst/>
          </a:prstGeom>
          <a:solidFill>
            <a:schemeClr val="accent5"/>
          </a:solidFill>
        </p:spPr>
        <p:txBody>
          <a:bodyPr vert="horz" wrap="square" lIns="144000" tIns="93600" rIns="108000" bIns="93600" rtlCol="0">
            <a:noAutofit/>
          </a:bodyPr>
          <a:lstStyle/>
          <a:p>
            <a:pPr>
              <a:lnSpc>
                <a:spcPts val="2420"/>
              </a:lnSpc>
              <a:spcBef>
                <a:spcPts val="600"/>
              </a:spcBef>
              <a:buClr>
                <a:srgbClr val="FF0000"/>
              </a:buClr>
              <a:buFont typeface="Arial"/>
              <a:buNone/>
              <a:tabLst>
                <a:tab pos="358775" algn="l"/>
              </a:tabLst>
              <a:defRPr/>
            </a:pPr>
            <a:r>
              <a:rPr lang="de-DE" b="1" dirty="0" smtClean="0">
                <a:solidFill>
                  <a:srgbClr val="FF0000"/>
                </a:solidFill>
                <a:latin typeface="Verdana"/>
                <a:cs typeface="Verdana"/>
                <a:sym typeface="Wingdings"/>
              </a:rPr>
              <a:t>Auswirkungen auf Bürger &amp; Wärmemarkt</a:t>
            </a:r>
          </a:p>
        </p:txBody>
      </p:sp>
      <p:sp>
        <p:nvSpPr>
          <p:cNvPr id="7" name="Inhaltsplatzhalter 2"/>
          <p:cNvSpPr txBox="1">
            <a:spLocks/>
          </p:cNvSpPr>
          <p:nvPr/>
        </p:nvSpPr>
        <p:spPr>
          <a:xfrm>
            <a:off x="637199" y="2242217"/>
            <a:ext cx="8448357" cy="4076995"/>
          </a:xfrm>
          <a:prstGeom prst="rect">
            <a:avLst/>
          </a:prstGeom>
          <a:noFill/>
        </p:spPr>
        <p:txBody>
          <a:bodyPr vert="horz" wrap="square" lIns="144000" tIns="93600" rIns="108000" bIns="93600" rtlCol="0">
            <a:noAutofit/>
          </a:bodyPr>
          <a:lstStyle/>
          <a:p>
            <a:pPr>
              <a:lnSpc>
                <a:spcPts val="2420"/>
              </a:lnSpc>
              <a:spcBef>
                <a:spcPts val="600"/>
              </a:spcBef>
              <a:buClr>
                <a:srgbClr val="849E23">
                  <a:lumMod val="50000"/>
                </a:srgbClr>
              </a:buClr>
              <a:tabLst>
                <a:tab pos="358775" algn="l"/>
              </a:tabLst>
              <a:defRPr/>
            </a:pPr>
            <a:r>
              <a:rPr lang="de-DE" sz="2000" b="1" dirty="0" smtClean="0">
                <a:solidFill>
                  <a:srgbClr val="595A59">
                    <a:lumMod val="75000"/>
                  </a:srgbClr>
                </a:solidFill>
                <a:latin typeface="Verdana"/>
                <a:cs typeface="Verdana"/>
                <a:sym typeface="Wingdings"/>
              </a:rPr>
              <a:t>Monopolistisch geprägter Verdrängungswettbewerb mit:</a:t>
            </a:r>
          </a:p>
        </p:txBody>
      </p:sp>
      <p:sp>
        <p:nvSpPr>
          <p:cNvPr id="4" name="Abgerundetes Rechteck 3"/>
          <p:cNvSpPr/>
          <p:nvPr/>
        </p:nvSpPr>
        <p:spPr>
          <a:xfrm>
            <a:off x="3487494" y="2852917"/>
            <a:ext cx="2640061" cy="854363"/>
          </a:xfrm>
          <a:prstGeom prst="roundRect">
            <a:avLst/>
          </a:prstGeom>
          <a:gradFill flip="none" rotWithShape="1">
            <a:gsLst>
              <a:gs pos="0">
                <a:schemeClr val="tx1">
                  <a:lumMod val="20000"/>
                  <a:lumOff val="80000"/>
                </a:schemeClr>
              </a:gs>
              <a:gs pos="69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lumMod val="75000"/>
                  </a:schemeClr>
                </a:solidFill>
              </a:rPr>
              <a:t>Verbrennungs-verboten</a:t>
            </a:r>
            <a:endParaRPr lang="de-DE" dirty="0">
              <a:solidFill>
                <a:schemeClr val="tx1">
                  <a:lumMod val="75000"/>
                </a:schemeClr>
              </a:solidFill>
            </a:endParaRPr>
          </a:p>
        </p:txBody>
      </p:sp>
      <p:sp>
        <p:nvSpPr>
          <p:cNvPr id="9" name="Abgerundetes Rechteck 8"/>
          <p:cNvSpPr/>
          <p:nvPr/>
        </p:nvSpPr>
        <p:spPr>
          <a:xfrm>
            <a:off x="727361" y="2852917"/>
            <a:ext cx="2640061" cy="854363"/>
          </a:xfrm>
          <a:prstGeom prst="roundRect">
            <a:avLst/>
          </a:prstGeom>
          <a:gradFill flip="none" rotWithShape="1">
            <a:gsLst>
              <a:gs pos="0">
                <a:schemeClr val="tx1">
                  <a:lumMod val="20000"/>
                  <a:lumOff val="80000"/>
                </a:schemeClr>
              </a:gs>
              <a:gs pos="69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lumMod val="75000"/>
                  </a:schemeClr>
                </a:solidFill>
              </a:rPr>
              <a:t>Einschränkungen</a:t>
            </a:r>
            <a:endParaRPr lang="de-DE" dirty="0">
              <a:solidFill>
                <a:schemeClr val="tx1">
                  <a:lumMod val="75000"/>
                </a:schemeClr>
              </a:solidFill>
            </a:endParaRPr>
          </a:p>
        </p:txBody>
      </p:sp>
      <p:sp>
        <p:nvSpPr>
          <p:cNvPr id="10" name="Abgerundetes Rechteck 9"/>
          <p:cNvSpPr/>
          <p:nvPr/>
        </p:nvSpPr>
        <p:spPr>
          <a:xfrm>
            <a:off x="727361" y="3835052"/>
            <a:ext cx="2640061" cy="854363"/>
          </a:xfrm>
          <a:prstGeom prst="roundRect">
            <a:avLst/>
          </a:prstGeom>
          <a:gradFill flip="none" rotWithShape="1">
            <a:gsLst>
              <a:gs pos="0">
                <a:schemeClr val="tx1">
                  <a:lumMod val="20000"/>
                  <a:lumOff val="80000"/>
                </a:schemeClr>
              </a:gs>
              <a:gs pos="69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lumMod val="75000"/>
                  </a:schemeClr>
                </a:solidFill>
              </a:rPr>
              <a:t>Langen Vertragslaufzeiten</a:t>
            </a:r>
            <a:endParaRPr lang="de-DE" dirty="0">
              <a:solidFill>
                <a:schemeClr val="tx1">
                  <a:lumMod val="75000"/>
                </a:schemeClr>
              </a:solidFill>
            </a:endParaRPr>
          </a:p>
        </p:txBody>
      </p:sp>
      <p:sp>
        <p:nvSpPr>
          <p:cNvPr id="11" name="Abgerundetes Rechteck 10"/>
          <p:cNvSpPr/>
          <p:nvPr/>
        </p:nvSpPr>
        <p:spPr>
          <a:xfrm>
            <a:off x="3487494" y="3835052"/>
            <a:ext cx="2640061" cy="854363"/>
          </a:xfrm>
          <a:prstGeom prst="roundRect">
            <a:avLst/>
          </a:prstGeom>
          <a:gradFill flip="none" rotWithShape="1">
            <a:gsLst>
              <a:gs pos="0">
                <a:schemeClr val="tx1">
                  <a:lumMod val="20000"/>
                  <a:lumOff val="80000"/>
                </a:schemeClr>
              </a:gs>
              <a:gs pos="69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lumMod val="75000"/>
                  </a:schemeClr>
                </a:solidFill>
              </a:rPr>
              <a:t>Hohen Subventionen</a:t>
            </a:r>
            <a:endParaRPr lang="de-DE" dirty="0">
              <a:solidFill>
                <a:schemeClr val="tx1">
                  <a:lumMod val="75000"/>
                </a:schemeClr>
              </a:solidFill>
            </a:endParaRPr>
          </a:p>
        </p:txBody>
      </p:sp>
      <p:sp>
        <p:nvSpPr>
          <p:cNvPr id="12" name="Abgerundetes Rechteck 11"/>
          <p:cNvSpPr/>
          <p:nvPr/>
        </p:nvSpPr>
        <p:spPr>
          <a:xfrm>
            <a:off x="6265224" y="4798712"/>
            <a:ext cx="2640061" cy="854363"/>
          </a:xfrm>
          <a:prstGeom prst="roundRect">
            <a:avLst/>
          </a:prstGeom>
          <a:gradFill flip="none" rotWithShape="1">
            <a:gsLst>
              <a:gs pos="0">
                <a:schemeClr val="tx1">
                  <a:lumMod val="20000"/>
                  <a:lumOff val="80000"/>
                </a:schemeClr>
              </a:gs>
              <a:gs pos="69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lumMod val="75000"/>
                  </a:schemeClr>
                </a:solidFill>
              </a:rPr>
              <a:t>Aushebelung Marktwirtschaft</a:t>
            </a:r>
            <a:endParaRPr lang="de-DE" dirty="0">
              <a:solidFill>
                <a:schemeClr val="tx1">
                  <a:lumMod val="75000"/>
                </a:schemeClr>
              </a:solidFill>
            </a:endParaRPr>
          </a:p>
        </p:txBody>
      </p:sp>
      <p:sp>
        <p:nvSpPr>
          <p:cNvPr id="13" name="Abgerundetes Rechteck 12"/>
          <p:cNvSpPr/>
          <p:nvPr/>
        </p:nvSpPr>
        <p:spPr>
          <a:xfrm>
            <a:off x="6265224" y="3833514"/>
            <a:ext cx="2640061" cy="854363"/>
          </a:xfrm>
          <a:prstGeom prst="roundRect">
            <a:avLst/>
          </a:prstGeom>
          <a:gradFill flip="none" rotWithShape="1">
            <a:gsLst>
              <a:gs pos="0">
                <a:schemeClr val="tx1">
                  <a:lumMod val="20000"/>
                  <a:lumOff val="80000"/>
                </a:schemeClr>
              </a:gs>
              <a:gs pos="69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lumMod val="75000"/>
                  </a:schemeClr>
                </a:solidFill>
              </a:rPr>
              <a:t>Unwirtschaftlichkeit Neubau-/Sanierung</a:t>
            </a:r>
            <a:endParaRPr lang="de-DE" dirty="0">
              <a:solidFill>
                <a:schemeClr val="tx1">
                  <a:lumMod val="75000"/>
                </a:schemeClr>
              </a:solidFill>
            </a:endParaRPr>
          </a:p>
        </p:txBody>
      </p:sp>
      <p:sp>
        <p:nvSpPr>
          <p:cNvPr id="14" name="Abgerundetes Rechteck 13"/>
          <p:cNvSpPr/>
          <p:nvPr/>
        </p:nvSpPr>
        <p:spPr>
          <a:xfrm>
            <a:off x="6265224" y="2852917"/>
            <a:ext cx="2640061" cy="854363"/>
          </a:xfrm>
          <a:prstGeom prst="roundRect">
            <a:avLst/>
          </a:prstGeom>
          <a:gradFill flip="none" rotWithShape="1">
            <a:gsLst>
              <a:gs pos="0">
                <a:schemeClr val="tx1">
                  <a:lumMod val="20000"/>
                  <a:lumOff val="80000"/>
                </a:schemeClr>
              </a:gs>
              <a:gs pos="69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lumMod val="75000"/>
                  </a:schemeClr>
                </a:solidFill>
              </a:rPr>
              <a:t>Verlust Unabhängigkeit</a:t>
            </a:r>
            <a:endParaRPr lang="de-DE" dirty="0">
              <a:solidFill>
                <a:schemeClr val="tx1">
                  <a:lumMod val="75000"/>
                </a:schemeClr>
              </a:solidFill>
            </a:endParaRPr>
          </a:p>
        </p:txBody>
      </p:sp>
      <p:sp>
        <p:nvSpPr>
          <p:cNvPr id="15" name="Abgerundetes Rechteck 14"/>
          <p:cNvSpPr/>
          <p:nvPr/>
        </p:nvSpPr>
        <p:spPr>
          <a:xfrm>
            <a:off x="3487494" y="4798712"/>
            <a:ext cx="2640061" cy="854363"/>
          </a:xfrm>
          <a:prstGeom prst="roundRect">
            <a:avLst/>
          </a:prstGeom>
          <a:gradFill flip="none" rotWithShape="1">
            <a:gsLst>
              <a:gs pos="0">
                <a:schemeClr val="tx1">
                  <a:lumMod val="20000"/>
                  <a:lumOff val="80000"/>
                </a:schemeClr>
              </a:gs>
              <a:gs pos="69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lumMod val="75000"/>
                  </a:schemeClr>
                </a:solidFill>
              </a:rPr>
              <a:t>Verlust Wohlfühlfaktor</a:t>
            </a:r>
            <a:endParaRPr lang="de-DE" dirty="0">
              <a:solidFill>
                <a:schemeClr val="tx1">
                  <a:lumMod val="75000"/>
                </a:schemeClr>
              </a:solidFill>
            </a:endParaRPr>
          </a:p>
        </p:txBody>
      </p:sp>
      <p:sp>
        <p:nvSpPr>
          <p:cNvPr id="16" name="Abgerundetes Rechteck 15"/>
          <p:cNvSpPr/>
          <p:nvPr/>
        </p:nvSpPr>
        <p:spPr>
          <a:xfrm>
            <a:off x="727361" y="4818724"/>
            <a:ext cx="2640061" cy="854363"/>
          </a:xfrm>
          <a:prstGeom prst="roundRect">
            <a:avLst/>
          </a:prstGeom>
          <a:gradFill flip="none" rotWithShape="1">
            <a:gsLst>
              <a:gs pos="0">
                <a:schemeClr val="tx1">
                  <a:lumMod val="20000"/>
                  <a:lumOff val="80000"/>
                </a:schemeClr>
              </a:gs>
              <a:gs pos="69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lumMod val="75000"/>
                  </a:schemeClr>
                </a:solidFill>
              </a:rPr>
              <a:t>Auswirkungen Arbeitsplätze</a:t>
            </a:r>
            <a:endParaRPr lang="de-DE" dirty="0">
              <a:solidFill>
                <a:schemeClr val="tx1">
                  <a:lumMod val="75000"/>
                </a:schemeClr>
              </a:solidFill>
            </a:endParaRPr>
          </a:p>
        </p:txBody>
      </p:sp>
      <p:sp>
        <p:nvSpPr>
          <p:cNvPr id="17" name="Abgerundetes Rechteck 16"/>
          <p:cNvSpPr/>
          <p:nvPr/>
        </p:nvSpPr>
        <p:spPr>
          <a:xfrm>
            <a:off x="727361" y="5797633"/>
            <a:ext cx="8177924" cy="521579"/>
          </a:xfrm>
          <a:prstGeom prst="roundRect">
            <a:avLst/>
          </a:prstGeom>
          <a:gradFill flip="none" rotWithShape="1">
            <a:gsLst>
              <a:gs pos="0">
                <a:schemeClr val="tx1">
                  <a:lumMod val="20000"/>
                  <a:lumOff val="80000"/>
                </a:schemeClr>
              </a:gs>
              <a:gs pos="69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lumMod val="75000"/>
                  </a:schemeClr>
                </a:solidFill>
              </a:rPr>
              <a:t>Innovations-Stop</a:t>
            </a:r>
            <a:endParaRPr lang="de-DE" dirty="0">
              <a:solidFill>
                <a:schemeClr val="tx1">
                  <a:lumMod val="75000"/>
                </a:schemeClr>
              </a:solidFill>
            </a:endParaRPr>
          </a:p>
        </p:txBody>
      </p:sp>
    </p:spTree>
    <p:extLst>
      <p:ext uri="{BB962C8B-B14F-4D97-AF65-F5344CB8AC3E}">
        <p14:creationId xmlns:p14="http://schemas.microsoft.com/office/powerpoint/2010/main" val="137454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637200" y="495300"/>
            <a:ext cx="8229600" cy="546100"/>
          </a:xfrm>
          <a:prstGeom prst="rect">
            <a:avLst/>
          </a:prstGeom>
        </p:spPr>
        <p:txBody>
          <a:bodyPr vert="horz" lIns="0" tIns="0" rIns="0" bIns="0" rtlCol="0" anchor="t" anchorCtr="0">
            <a:noAutofit/>
          </a:bodyPr>
          <a:lstStyle/>
          <a:p>
            <a:pPr>
              <a:spcBef>
                <a:spcPct val="0"/>
              </a:spcBef>
              <a:defRPr/>
            </a:pPr>
            <a:r>
              <a:rPr lang="de-DE" sz="2400" dirty="0" smtClean="0">
                <a:solidFill>
                  <a:srgbClr val="595A59"/>
                </a:solidFill>
                <a:latin typeface="Verdana"/>
                <a:cs typeface="Verdana"/>
              </a:rPr>
              <a:t>Allianz Freie Wärme</a:t>
            </a:r>
          </a:p>
          <a:p>
            <a:pPr>
              <a:spcBef>
                <a:spcPct val="0"/>
              </a:spcBef>
              <a:defRPr/>
            </a:pPr>
            <a:r>
              <a:rPr lang="de-DE" sz="2400" b="1" dirty="0">
                <a:solidFill>
                  <a:srgbClr val="595A59"/>
                </a:solidFill>
                <a:cs typeface="Verdana"/>
              </a:rPr>
              <a:t>Unsere Themen: Kommunale Eingriffe</a:t>
            </a:r>
          </a:p>
        </p:txBody>
      </p:sp>
      <p:sp>
        <p:nvSpPr>
          <p:cNvPr id="35" name="Inhaltsplatzhalter 2"/>
          <p:cNvSpPr txBox="1">
            <a:spLocks/>
          </p:cNvSpPr>
          <p:nvPr/>
        </p:nvSpPr>
        <p:spPr>
          <a:xfrm>
            <a:off x="617538" y="1482725"/>
            <a:ext cx="8129650" cy="509989"/>
          </a:xfrm>
          <a:prstGeom prst="rect">
            <a:avLst/>
          </a:prstGeom>
          <a:solidFill>
            <a:srgbClr val="FFA50E">
              <a:alpha val="31000"/>
            </a:srgbClr>
          </a:solidFill>
        </p:spPr>
        <p:txBody>
          <a:bodyPr vert="horz" wrap="square" lIns="144000" tIns="93600" rIns="108000" bIns="93600" rtlCol="0">
            <a:noAutofit/>
          </a:bodyPr>
          <a:lstStyle/>
          <a:p>
            <a:pPr>
              <a:lnSpc>
                <a:spcPts val="2420"/>
              </a:lnSpc>
              <a:spcBef>
                <a:spcPts val="600"/>
              </a:spcBef>
              <a:buClr>
                <a:srgbClr val="FF0000"/>
              </a:buClr>
              <a:buFont typeface="Arial"/>
              <a:buNone/>
              <a:tabLst>
                <a:tab pos="358775" algn="l"/>
              </a:tabLst>
              <a:defRPr/>
            </a:pPr>
            <a:r>
              <a:rPr lang="de-DE" b="1" dirty="0" smtClean="0">
                <a:solidFill>
                  <a:srgbClr val="FF0000"/>
                </a:solidFill>
                <a:latin typeface="Verdana"/>
                <a:cs typeface="Verdana"/>
                <a:sym typeface="Wingdings"/>
              </a:rPr>
              <a:t>Unsere Lösungen &amp; Forderungen:</a:t>
            </a:r>
          </a:p>
        </p:txBody>
      </p:sp>
      <p:sp>
        <p:nvSpPr>
          <p:cNvPr id="36" name="Inhaltsplatzhalter 2"/>
          <p:cNvSpPr txBox="1">
            <a:spLocks/>
          </p:cNvSpPr>
          <p:nvPr/>
        </p:nvSpPr>
        <p:spPr>
          <a:xfrm>
            <a:off x="617540" y="2062697"/>
            <a:ext cx="8129650" cy="1716515"/>
          </a:xfrm>
          <a:prstGeom prst="rect">
            <a:avLst/>
          </a:prstGeom>
          <a:solidFill>
            <a:srgbClr val="FFFFFF">
              <a:alpha val="31000"/>
            </a:srgbClr>
          </a:solidFill>
        </p:spPr>
        <p:txBody>
          <a:bodyPr vert="horz" wrap="square" lIns="144000" tIns="93600" rIns="108000" bIns="93600" rtlCol="0">
            <a:noAutofit/>
          </a:bodyPr>
          <a:lstStyle/>
          <a:p>
            <a:pPr marL="342900" indent="-342900">
              <a:lnSpc>
                <a:spcPts val="2420"/>
              </a:lnSpc>
              <a:spcBef>
                <a:spcPts val="600"/>
              </a:spcBef>
              <a:buClr>
                <a:srgbClr val="FF0000"/>
              </a:buClr>
              <a:buFont typeface="Wingdings" charset="0"/>
              <a:buChar char="à"/>
              <a:tabLst>
                <a:tab pos="358775" algn="l"/>
              </a:tabLst>
              <a:defRPr/>
            </a:pPr>
            <a:r>
              <a:rPr lang="de-DE" dirty="0" smtClean="0">
                <a:solidFill>
                  <a:srgbClr val="434343"/>
                </a:solidFill>
                <a:latin typeface="Verdana"/>
                <a:cs typeface="Verdana"/>
                <a:sym typeface="Wingdings"/>
              </a:rPr>
              <a:t>Technologieoffener Einsatz, effizienter Heizungstechnik</a:t>
            </a:r>
          </a:p>
          <a:p>
            <a:pPr marL="342900" indent="-342900">
              <a:lnSpc>
                <a:spcPts val="2420"/>
              </a:lnSpc>
              <a:spcBef>
                <a:spcPts val="600"/>
              </a:spcBef>
              <a:buClr>
                <a:srgbClr val="FF0000"/>
              </a:buClr>
              <a:buFont typeface="Wingdings" charset="0"/>
              <a:buChar char="à"/>
              <a:tabLst>
                <a:tab pos="358775" algn="l"/>
              </a:tabLst>
              <a:defRPr/>
            </a:pPr>
            <a:r>
              <a:rPr lang="de-DE" dirty="0" smtClean="0">
                <a:solidFill>
                  <a:srgbClr val="434343"/>
                </a:solidFill>
                <a:latin typeface="Verdana"/>
                <a:cs typeface="Verdana"/>
                <a:sym typeface="Wingdings"/>
              </a:rPr>
              <a:t>Freier Wettbewerb zwischen den Technologien</a:t>
            </a:r>
          </a:p>
          <a:p>
            <a:pPr marL="342900" indent="-342900">
              <a:lnSpc>
                <a:spcPts val="2420"/>
              </a:lnSpc>
              <a:spcBef>
                <a:spcPts val="600"/>
              </a:spcBef>
              <a:buClr>
                <a:srgbClr val="FF0000"/>
              </a:buClr>
              <a:buFont typeface="Wingdings" charset="0"/>
              <a:buChar char="à"/>
              <a:tabLst>
                <a:tab pos="358775" algn="l"/>
              </a:tabLst>
              <a:defRPr/>
            </a:pPr>
            <a:r>
              <a:rPr lang="de-DE" dirty="0" smtClean="0">
                <a:solidFill>
                  <a:srgbClr val="434343"/>
                </a:solidFill>
                <a:latin typeface="Verdana"/>
                <a:cs typeface="Verdana"/>
                <a:sym typeface="Wingdings"/>
              </a:rPr>
              <a:t>Wirtschaftliche, nachhaltige Konzepte</a:t>
            </a:r>
          </a:p>
          <a:p>
            <a:pPr marL="342900" indent="-342900">
              <a:lnSpc>
                <a:spcPts val="2420"/>
              </a:lnSpc>
              <a:spcBef>
                <a:spcPts val="600"/>
              </a:spcBef>
              <a:buClr>
                <a:srgbClr val="FF0000"/>
              </a:buClr>
              <a:buFont typeface="Wingdings" charset="0"/>
              <a:buChar char="à"/>
              <a:tabLst>
                <a:tab pos="358775" algn="l"/>
              </a:tabLst>
              <a:defRPr/>
            </a:pPr>
            <a:r>
              <a:rPr lang="de-DE" dirty="0" smtClean="0">
                <a:solidFill>
                  <a:srgbClr val="434343"/>
                </a:solidFill>
                <a:latin typeface="Verdana"/>
                <a:cs typeface="Verdana"/>
                <a:sym typeface="Wingdings"/>
              </a:rPr>
              <a:t>Kostenoptimierung für Endverbraucher</a:t>
            </a:r>
            <a:endParaRPr lang="de-DE" dirty="0" smtClean="0">
              <a:solidFill>
                <a:srgbClr val="434343"/>
              </a:solidFill>
              <a:latin typeface="Verdana"/>
              <a:cs typeface="Verdana"/>
            </a:endParaRP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0496" y="3853302"/>
            <a:ext cx="1302922" cy="2429228"/>
          </a:xfrm>
          <a:prstGeom prst="rect">
            <a:avLst/>
          </a:prstGeom>
        </p:spPr>
      </p:pic>
      <p:pic>
        <p:nvPicPr>
          <p:cNvPr id="14" name="Bild 13" descr="Beratungssituation III.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9016" y="3901508"/>
            <a:ext cx="2851527" cy="1901968"/>
          </a:xfrm>
          <a:prstGeom prst="rect">
            <a:avLst/>
          </a:prstGeom>
        </p:spPr>
      </p:pic>
      <p:sp>
        <p:nvSpPr>
          <p:cNvPr id="15" name="Textfeld 14"/>
          <p:cNvSpPr txBox="1"/>
          <p:nvPr/>
        </p:nvSpPr>
        <p:spPr>
          <a:xfrm>
            <a:off x="3712788" y="5819802"/>
            <a:ext cx="947755" cy="230832"/>
          </a:xfrm>
          <a:prstGeom prst="rect">
            <a:avLst/>
          </a:prstGeom>
          <a:noFill/>
        </p:spPr>
        <p:txBody>
          <a:bodyPr wrap="square" rtlCol="0">
            <a:spAutoFit/>
          </a:bodyPr>
          <a:lstStyle/>
          <a:p>
            <a:r>
              <a:rPr lang="de-DE" sz="900" dirty="0" smtClean="0"/>
              <a:t>Quelle: BDH</a:t>
            </a:r>
            <a:endParaRPr lang="de-DE" sz="900" dirty="0"/>
          </a:p>
        </p:txBody>
      </p:sp>
      <p:pic>
        <p:nvPicPr>
          <p:cNvPr id="4" name="Bild 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4965612" y="3908368"/>
            <a:ext cx="1647109" cy="2196145"/>
          </a:xfrm>
          <a:prstGeom prst="rect">
            <a:avLst/>
          </a:prstGeom>
        </p:spPr>
      </p:pic>
      <p:sp>
        <p:nvSpPr>
          <p:cNvPr id="17" name="Textfeld 16"/>
          <p:cNvSpPr txBox="1"/>
          <p:nvPr/>
        </p:nvSpPr>
        <p:spPr>
          <a:xfrm>
            <a:off x="5450589" y="6105577"/>
            <a:ext cx="1162133" cy="230832"/>
          </a:xfrm>
          <a:prstGeom prst="rect">
            <a:avLst/>
          </a:prstGeom>
          <a:noFill/>
        </p:spPr>
        <p:txBody>
          <a:bodyPr wrap="square" rtlCol="0">
            <a:spAutoFit/>
          </a:bodyPr>
          <a:lstStyle/>
          <a:p>
            <a:pPr algn="r"/>
            <a:r>
              <a:rPr lang="de-DE" sz="900" dirty="0" smtClean="0"/>
              <a:t>Quelle: Biofire</a:t>
            </a:r>
            <a:endParaRPr lang="de-DE" sz="900" dirty="0"/>
          </a:p>
        </p:txBody>
      </p:sp>
      <p:sp>
        <p:nvSpPr>
          <p:cNvPr id="19" name="Textfeld 18"/>
          <p:cNvSpPr txBox="1"/>
          <p:nvPr/>
        </p:nvSpPr>
        <p:spPr>
          <a:xfrm>
            <a:off x="8105486" y="6013174"/>
            <a:ext cx="762000" cy="369332"/>
          </a:xfrm>
          <a:prstGeom prst="rect">
            <a:avLst/>
          </a:prstGeom>
          <a:solidFill>
            <a:srgbClr val="FFFFFF"/>
          </a:solidFill>
        </p:spPr>
        <p:txBody>
          <a:bodyPr wrap="square" rtlCol="0">
            <a:spAutoFit/>
          </a:bodyPr>
          <a:lstStyle/>
          <a:p>
            <a:r>
              <a:rPr lang="de-DE" sz="900" dirty="0" smtClean="0"/>
              <a:t>Quelle:</a:t>
            </a:r>
            <a:br>
              <a:rPr lang="de-DE" sz="900" dirty="0" smtClean="0"/>
            </a:br>
            <a:r>
              <a:rPr lang="de-DE" sz="900" dirty="0" smtClean="0"/>
              <a:t>Schiedel</a:t>
            </a:r>
            <a:endParaRPr lang="de-DE" sz="900" dirty="0"/>
          </a:p>
        </p:txBody>
      </p:sp>
      <p:pic>
        <p:nvPicPr>
          <p:cNvPr id="5" name="Bild 4" descr="ABS_Anlage_Thermo_KOTL_Zinkkopf_0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32345" y="3908367"/>
            <a:ext cx="1110710" cy="2515339"/>
          </a:xfrm>
          <a:prstGeom prst="rect">
            <a:avLst/>
          </a:prstGeom>
        </p:spPr>
      </p:pic>
    </p:spTree>
    <p:extLst>
      <p:ext uri="{BB962C8B-B14F-4D97-AF65-F5344CB8AC3E}">
        <p14:creationId xmlns:p14="http://schemas.microsoft.com/office/powerpoint/2010/main" val="1654508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637200" y="333543"/>
            <a:ext cx="8229600" cy="546100"/>
          </a:xfrm>
          <a:prstGeom prst="rect">
            <a:avLst/>
          </a:prstGeom>
        </p:spPr>
        <p:txBody>
          <a:bodyPr vert="horz" lIns="0" tIns="0" rIns="0" bIns="0" rtlCol="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2400" i="0" u="none" strike="noStrike" kern="1200" cap="none" spc="0" normalizeH="0" baseline="0" noProof="0" dirty="0" smtClean="0">
                <a:ln>
                  <a:noFill/>
                </a:ln>
                <a:solidFill>
                  <a:schemeClr val="tx1"/>
                </a:solidFill>
                <a:effectLst/>
                <a:uLnTx/>
                <a:uFillTx/>
                <a:latin typeface="Verdana"/>
                <a:ea typeface="+mj-ea"/>
                <a:cs typeface="Verdana"/>
              </a:rPr>
              <a:t>Allianz Freie Wärme</a:t>
            </a:r>
          </a:p>
          <a:p>
            <a:pPr marR="0" lvl="0" indent="0" fontAlgn="auto">
              <a:lnSpc>
                <a:spcPct val="100000"/>
              </a:lnSpc>
              <a:spcBef>
                <a:spcPct val="0"/>
              </a:spcBef>
              <a:spcAft>
                <a:spcPts val="0"/>
              </a:spcAft>
              <a:buClrTx/>
              <a:buSzTx/>
              <a:buFontTx/>
              <a:buNone/>
              <a:tabLst/>
              <a:defRPr/>
            </a:pPr>
            <a:r>
              <a:rPr lang="de-DE" sz="2400" b="1" dirty="0">
                <a:solidFill>
                  <a:srgbClr val="595A59"/>
                </a:solidFill>
                <a:latin typeface="Verdana"/>
                <a:cs typeface="Verdana"/>
              </a:rPr>
              <a:t>Was sind wir</a:t>
            </a:r>
            <a:r>
              <a:rPr lang="de-DE" sz="2400" b="1" dirty="0" smtClean="0">
                <a:solidFill>
                  <a:srgbClr val="595A59"/>
                </a:solidFill>
                <a:latin typeface="Verdana"/>
                <a:cs typeface="Verdana"/>
              </a:rPr>
              <a:t>? Wie gehen wir vor?</a:t>
            </a:r>
            <a:endParaRPr lang="de-DE" sz="2400" b="1" dirty="0">
              <a:solidFill>
                <a:srgbClr val="595A59"/>
              </a:solidFill>
              <a:latin typeface="Verdana"/>
              <a:cs typeface="Verdana"/>
            </a:endParaRPr>
          </a:p>
        </p:txBody>
      </p:sp>
      <p:sp>
        <p:nvSpPr>
          <p:cNvPr id="14" name="Inhaltsplatzhalter 2"/>
          <p:cNvSpPr txBox="1">
            <a:spLocks/>
          </p:cNvSpPr>
          <p:nvPr/>
        </p:nvSpPr>
        <p:spPr>
          <a:xfrm>
            <a:off x="607398" y="1505535"/>
            <a:ext cx="8076482" cy="527123"/>
          </a:xfrm>
          <a:prstGeom prst="rect">
            <a:avLst/>
          </a:prstGeom>
          <a:solidFill>
            <a:schemeClr val="tx2">
              <a:lumMod val="20000"/>
              <a:lumOff val="80000"/>
            </a:schemeClr>
          </a:solidFill>
        </p:spPr>
        <p:txBody>
          <a:bodyPr vert="horz" wrap="square" lIns="144000" tIns="93600" rIns="108000" bIns="93600" rtlCol="0">
            <a:noAutofit/>
          </a:bodyPr>
          <a:lstStyle/>
          <a:p>
            <a:pPr marL="0" marR="0" lvl="0" indent="0" algn="l" defTabSz="457200" rtl="0" eaLnBrk="1" fontAlgn="auto" latinLnBrk="0" hangingPunct="1">
              <a:lnSpc>
                <a:spcPts val="2420"/>
              </a:lnSpc>
              <a:spcBef>
                <a:spcPts val="600"/>
              </a:spcBef>
              <a:spcAft>
                <a:spcPts val="0"/>
              </a:spcAft>
              <a:buClr>
                <a:srgbClr val="FF0000"/>
              </a:buClr>
              <a:buSzTx/>
              <a:buFont typeface="Arial"/>
              <a:buNone/>
              <a:tabLst>
                <a:tab pos="358775" algn="l"/>
              </a:tabLst>
              <a:defRPr/>
            </a:pPr>
            <a:r>
              <a:rPr kumimoji="0" lang="de-DE" sz="2400" i="0" u="none" strike="noStrike" kern="1200" cap="none" spc="0" normalizeH="0" baseline="0" noProof="0" dirty="0" smtClean="0">
                <a:ln>
                  <a:noFill/>
                </a:ln>
                <a:solidFill>
                  <a:srgbClr val="FF0000"/>
                </a:solidFill>
                <a:effectLst/>
                <a:uLnTx/>
                <a:uFillTx/>
                <a:latin typeface="Verdana"/>
                <a:cs typeface="Verdana"/>
                <a:sym typeface="Wingdings"/>
              </a:rPr>
              <a:t></a:t>
            </a:r>
            <a:r>
              <a:rPr lang="de-DE" sz="2000" dirty="0">
                <a:solidFill>
                  <a:srgbClr val="595A59"/>
                </a:solidFill>
                <a:latin typeface="Verdana"/>
                <a:cs typeface="Verdana"/>
                <a:sym typeface="Wingdings"/>
              </a:rPr>
              <a:t>	</a:t>
            </a:r>
            <a:r>
              <a:rPr lang="de-DE" sz="2000" dirty="0" smtClean="0">
                <a:solidFill>
                  <a:srgbClr val="595A59"/>
                </a:solidFill>
                <a:latin typeface="Verdana"/>
                <a:cs typeface="Verdana"/>
                <a:sym typeface="Wingdings"/>
              </a:rPr>
              <a:t> </a:t>
            </a:r>
            <a:r>
              <a:rPr kumimoji="0" lang="de-DE" sz="2000" i="0" u="none" strike="noStrike" kern="1200" cap="none" spc="0" normalizeH="0" baseline="0" noProof="0" dirty="0" smtClean="0">
                <a:ln>
                  <a:noFill/>
                </a:ln>
                <a:solidFill>
                  <a:srgbClr val="595A59"/>
                </a:solidFill>
                <a:effectLst/>
                <a:uLnTx/>
                <a:uFillTx/>
                <a:latin typeface="Verdana"/>
                <a:cs typeface="Verdana"/>
                <a:sym typeface="Wingdings"/>
              </a:rPr>
              <a:t>Info- und Serviceplattform (Außendarstellung)</a:t>
            </a:r>
            <a:endParaRPr kumimoji="0" lang="de-DE" sz="2000" i="0" u="none" strike="noStrike" kern="1200" cap="none" spc="0" normalizeH="0" baseline="0" noProof="0" dirty="0" smtClean="0">
              <a:ln>
                <a:noFill/>
              </a:ln>
              <a:solidFill>
                <a:srgbClr val="595A59"/>
              </a:solidFill>
              <a:effectLst/>
              <a:uLnTx/>
              <a:uFillTx/>
              <a:latin typeface="Verdana"/>
              <a:cs typeface="Verdana"/>
            </a:endParaRPr>
          </a:p>
        </p:txBody>
      </p:sp>
      <p:sp>
        <p:nvSpPr>
          <p:cNvPr id="15" name="Inhaltsplatzhalter 2"/>
          <p:cNvSpPr txBox="1">
            <a:spLocks/>
          </p:cNvSpPr>
          <p:nvPr/>
        </p:nvSpPr>
        <p:spPr>
          <a:xfrm>
            <a:off x="622299" y="2144873"/>
            <a:ext cx="8052186" cy="527123"/>
          </a:xfrm>
          <a:prstGeom prst="rect">
            <a:avLst/>
          </a:prstGeom>
          <a:solidFill>
            <a:schemeClr val="tx2">
              <a:lumMod val="20000"/>
              <a:lumOff val="80000"/>
            </a:schemeClr>
          </a:solidFill>
        </p:spPr>
        <p:txBody>
          <a:bodyPr vert="horz" wrap="square" lIns="144000" tIns="93600" rIns="108000" bIns="93600" rtlCol="0">
            <a:noAutofit/>
          </a:bodyPr>
          <a:lstStyle/>
          <a:p>
            <a:pPr marL="0" marR="0" lvl="0" indent="0" algn="l" defTabSz="457200" rtl="0" eaLnBrk="1" fontAlgn="auto" latinLnBrk="0" hangingPunct="1">
              <a:lnSpc>
                <a:spcPts val="2420"/>
              </a:lnSpc>
              <a:spcBef>
                <a:spcPts val="600"/>
              </a:spcBef>
              <a:spcAft>
                <a:spcPts val="0"/>
              </a:spcAft>
              <a:buClr>
                <a:srgbClr val="FF0000"/>
              </a:buClr>
              <a:buSzTx/>
              <a:buFont typeface="Arial"/>
              <a:buNone/>
              <a:tabLst>
                <a:tab pos="358775" algn="l"/>
              </a:tabLst>
              <a:defRPr/>
            </a:pPr>
            <a:r>
              <a:rPr kumimoji="0" lang="de-DE" sz="2400" i="0" u="none" strike="noStrike" kern="1200" cap="none" spc="0" normalizeH="0" baseline="0" noProof="0" dirty="0" smtClean="0">
                <a:ln>
                  <a:noFill/>
                </a:ln>
                <a:solidFill>
                  <a:srgbClr val="FF0000"/>
                </a:solidFill>
                <a:effectLst/>
                <a:uLnTx/>
                <a:uFillTx/>
                <a:latin typeface="Verdana"/>
                <a:ea typeface="+mn-ea"/>
                <a:cs typeface="Verdana"/>
                <a:sym typeface="Wingdings"/>
              </a:rPr>
              <a:t>≠</a:t>
            </a:r>
            <a:r>
              <a:rPr kumimoji="0" lang="de-DE" sz="2000" i="0" u="none" strike="noStrike" kern="1200" cap="none" spc="0" normalizeH="0" baseline="0" noProof="0" dirty="0" smtClean="0">
                <a:ln>
                  <a:noFill/>
                </a:ln>
                <a:solidFill>
                  <a:srgbClr val="595A59"/>
                </a:solidFill>
                <a:effectLst/>
                <a:uLnTx/>
                <a:uFillTx/>
                <a:latin typeface="Verdana"/>
                <a:ea typeface="+mn-ea"/>
                <a:cs typeface="Verdana"/>
                <a:sym typeface="Wingdings"/>
              </a:rPr>
              <a:t> 	 Keine klassische Marketingkampagne</a:t>
            </a:r>
            <a:endParaRPr kumimoji="0" lang="de-DE" sz="2000" i="0" u="none" strike="noStrike" kern="1200" cap="none" spc="0" normalizeH="0" baseline="0" noProof="0" dirty="0" smtClean="0">
              <a:ln>
                <a:noFill/>
              </a:ln>
              <a:solidFill>
                <a:srgbClr val="595A59"/>
              </a:solidFill>
              <a:effectLst/>
              <a:uLnTx/>
              <a:uFillTx/>
              <a:latin typeface="Verdana"/>
              <a:ea typeface="+mn-ea"/>
              <a:cs typeface="Verdana"/>
            </a:endParaRPr>
          </a:p>
        </p:txBody>
      </p:sp>
      <p:sp>
        <p:nvSpPr>
          <p:cNvPr id="16" name="Inhaltsplatzhalter 2"/>
          <p:cNvSpPr txBox="1">
            <a:spLocks/>
          </p:cNvSpPr>
          <p:nvPr/>
        </p:nvSpPr>
        <p:spPr>
          <a:xfrm>
            <a:off x="622299" y="2779256"/>
            <a:ext cx="8076482" cy="527123"/>
          </a:xfrm>
          <a:prstGeom prst="rect">
            <a:avLst/>
          </a:prstGeom>
          <a:solidFill>
            <a:schemeClr val="tx2">
              <a:lumMod val="20000"/>
              <a:lumOff val="80000"/>
            </a:schemeClr>
          </a:solidFill>
        </p:spPr>
        <p:txBody>
          <a:bodyPr vert="horz" wrap="square" lIns="144000" tIns="93600" rIns="108000" bIns="93600" rtlCol="0">
            <a:noAutofit/>
          </a:bodyPr>
          <a:lstStyle/>
          <a:p>
            <a:pPr lvl="0">
              <a:lnSpc>
                <a:spcPts val="2420"/>
              </a:lnSpc>
              <a:spcBef>
                <a:spcPts val="600"/>
              </a:spcBef>
              <a:buClr>
                <a:srgbClr val="FF0000"/>
              </a:buClr>
              <a:tabLst>
                <a:tab pos="358775" algn="l"/>
              </a:tabLst>
              <a:defRPr/>
            </a:pPr>
            <a:r>
              <a:rPr lang="de-DE" sz="2400" dirty="0">
                <a:solidFill>
                  <a:srgbClr val="FF0000"/>
                </a:solidFill>
                <a:latin typeface="Verdana"/>
                <a:cs typeface="Verdana"/>
                <a:sym typeface="Wingdings"/>
              </a:rPr>
              <a:t></a:t>
            </a:r>
            <a:r>
              <a:rPr kumimoji="0" lang="de-DE" sz="2000" i="0" u="none" strike="noStrike" kern="1200" cap="none" spc="0" normalizeH="0" baseline="0" noProof="0" dirty="0" smtClean="0">
                <a:ln>
                  <a:noFill/>
                </a:ln>
                <a:solidFill>
                  <a:srgbClr val="595A59"/>
                </a:solidFill>
                <a:effectLst/>
                <a:uLnTx/>
                <a:uFillTx/>
                <a:latin typeface="Verdana"/>
                <a:ea typeface="+mn-ea"/>
                <a:cs typeface="Verdana"/>
                <a:sym typeface="Wingdings"/>
              </a:rPr>
              <a:t> 	Primär: Aufklärung</a:t>
            </a:r>
            <a:r>
              <a:rPr kumimoji="0" lang="de-DE" sz="2000" i="0" u="none" strike="noStrike" kern="1200" cap="none" spc="0" normalizeH="0" noProof="0" dirty="0" smtClean="0">
                <a:ln>
                  <a:noFill/>
                </a:ln>
                <a:solidFill>
                  <a:srgbClr val="595A59"/>
                </a:solidFill>
                <a:effectLst/>
                <a:uLnTx/>
                <a:uFillTx/>
                <a:latin typeface="Verdana"/>
                <a:ea typeface="+mn-ea"/>
                <a:cs typeface="Verdana"/>
                <a:sym typeface="Wingdings"/>
              </a:rPr>
              <a:t> Kommunale Eingriffe (VV, AZ, BZ)</a:t>
            </a:r>
            <a:endParaRPr kumimoji="0" lang="de-DE" sz="2000" i="0" u="none" strike="noStrike" kern="1200" cap="none" spc="0" normalizeH="0" baseline="0" noProof="0" dirty="0" smtClean="0">
              <a:ln>
                <a:noFill/>
              </a:ln>
              <a:solidFill>
                <a:srgbClr val="595A59"/>
              </a:solidFill>
              <a:effectLst/>
              <a:uLnTx/>
              <a:uFillTx/>
              <a:latin typeface="Verdana"/>
              <a:ea typeface="+mn-ea"/>
              <a:cs typeface="Verdana"/>
            </a:endParaRPr>
          </a:p>
        </p:txBody>
      </p:sp>
      <p:sp>
        <p:nvSpPr>
          <p:cNvPr id="17" name="Inhaltsplatzhalter 2"/>
          <p:cNvSpPr txBox="1">
            <a:spLocks/>
          </p:cNvSpPr>
          <p:nvPr/>
        </p:nvSpPr>
        <p:spPr>
          <a:xfrm>
            <a:off x="622299" y="3405927"/>
            <a:ext cx="8076482" cy="573406"/>
          </a:xfrm>
          <a:prstGeom prst="rect">
            <a:avLst/>
          </a:prstGeom>
          <a:solidFill>
            <a:schemeClr val="tx2">
              <a:lumMod val="20000"/>
              <a:lumOff val="80000"/>
            </a:schemeClr>
          </a:solidFill>
        </p:spPr>
        <p:txBody>
          <a:bodyPr vert="horz" wrap="square" lIns="144000" tIns="93600" rIns="108000" bIns="93600" rtlCol="0">
            <a:noAutofit/>
          </a:bodyPr>
          <a:lstStyle/>
          <a:p>
            <a:pPr lvl="0">
              <a:lnSpc>
                <a:spcPts val="2420"/>
              </a:lnSpc>
              <a:spcBef>
                <a:spcPts val="600"/>
              </a:spcBef>
              <a:buClr>
                <a:srgbClr val="FF0000"/>
              </a:buClr>
              <a:tabLst>
                <a:tab pos="358775" algn="l"/>
              </a:tabLst>
              <a:defRPr/>
            </a:pPr>
            <a:r>
              <a:rPr lang="de-DE" sz="2400" dirty="0">
                <a:solidFill>
                  <a:srgbClr val="FF0000"/>
                </a:solidFill>
                <a:latin typeface="Verdana"/>
                <a:cs typeface="Verdana"/>
                <a:sym typeface="Wingdings"/>
              </a:rPr>
              <a:t></a:t>
            </a:r>
            <a:r>
              <a:rPr kumimoji="0" lang="de-DE" sz="2000" i="0" u="none" strike="noStrike" kern="1200" cap="none" spc="0" normalizeH="0" baseline="0" noProof="0" dirty="0" smtClean="0">
                <a:ln>
                  <a:noFill/>
                </a:ln>
                <a:solidFill>
                  <a:srgbClr val="595A59"/>
                </a:solidFill>
                <a:effectLst/>
                <a:uLnTx/>
                <a:uFillTx/>
                <a:latin typeface="Verdana"/>
                <a:ea typeface="+mn-ea"/>
                <a:cs typeface="Verdana"/>
                <a:sym typeface="Wingdings"/>
              </a:rPr>
              <a:t> 	Parallel: Vorteile individueller Heizungssysteme</a:t>
            </a:r>
            <a:endParaRPr kumimoji="0" lang="de-DE" sz="2000" i="0" u="none" strike="noStrike" kern="1200" cap="none" spc="0" normalizeH="0" baseline="0" noProof="0" dirty="0" smtClean="0">
              <a:ln>
                <a:noFill/>
              </a:ln>
              <a:solidFill>
                <a:srgbClr val="595A59"/>
              </a:solidFill>
              <a:effectLst/>
              <a:uLnTx/>
              <a:uFillTx/>
              <a:latin typeface="Verdana"/>
              <a:ea typeface="+mn-ea"/>
              <a:cs typeface="Verdana"/>
            </a:endParaRPr>
          </a:p>
        </p:txBody>
      </p:sp>
      <p:pic>
        <p:nvPicPr>
          <p:cNvPr id="24" name="Bild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540" y="4743804"/>
            <a:ext cx="1468767" cy="1139045"/>
          </a:xfrm>
          <a:prstGeom prst="rect">
            <a:avLst/>
          </a:prstGeom>
        </p:spPr>
      </p:pic>
      <p:pic>
        <p:nvPicPr>
          <p:cNvPr id="25" name="Bild 24"/>
          <p:cNvPicPr>
            <a:picLocks noChangeAspect="1"/>
          </p:cNvPicPr>
          <p:nvPr/>
        </p:nvPicPr>
        <p:blipFill>
          <a:blip r:embed="rId4"/>
          <a:stretch>
            <a:fillRect/>
          </a:stretch>
        </p:blipFill>
        <p:spPr>
          <a:xfrm>
            <a:off x="6440976" y="4678402"/>
            <a:ext cx="1231670" cy="1387681"/>
          </a:xfrm>
          <a:prstGeom prst="rect">
            <a:avLst/>
          </a:prstGeom>
        </p:spPr>
      </p:pic>
      <p:pic>
        <p:nvPicPr>
          <p:cNvPr id="26" name="Bild 25" descr="Bildschirmfoto 2014-10-16 um 12.41.1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019" y="4487656"/>
            <a:ext cx="2789089" cy="884587"/>
          </a:xfrm>
          <a:prstGeom prst="rect">
            <a:avLst/>
          </a:prstGeom>
        </p:spPr>
      </p:pic>
      <p:pic>
        <p:nvPicPr>
          <p:cNvPr id="27" name="Bild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7022" y="5664496"/>
            <a:ext cx="2740086" cy="364373"/>
          </a:xfrm>
          <a:prstGeom prst="rect">
            <a:avLst/>
          </a:prstGeom>
        </p:spPr>
      </p:pic>
    </p:spTree>
    <p:extLst>
      <p:ext uri="{BB962C8B-B14F-4D97-AF65-F5344CB8AC3E}">
        <p14:creationId xmlns:p14="http://schemas.microsoft.com/office/powerpoint/2010/main" val="2012203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Fernwärmebau Berlin Nachodstr._040215_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74" y="-6853"/>
            <a:ext cx="9141426" cy="6864853"/>
          </a:xfrm>
          <a:prstGeom prst="rect">
            <a:avLst/>
          </a:prstGeom>
        </p:spPr>
      </p:pic>
      <p:sp>
        <p:nvSpPr>
          <p:cNvPr id="3" name="Rechteck 2"/>
          <p:cNvSpPr/>
          <p:nvPr/>
        </p:nvSpPr>
        <p:spPr>
          <a:xfrm>
            <a:off x="2574" y="4091781"/>
            <a:ext cx="7236426" cy="1479550"/>
          </a:xfrm>
          <a:prstGeom prst="rect">
            <a:avLst/>
          </a:prstGeom>
          <a:solidFill>
            <a:schemeClr val="accent1">
              <a:lumMod val="50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 name="Bild 3" descr="Freie-Waerme-Logo-rgb_weiss.ai"/>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2668" y="3856831"/>
            <a:ext cx="2552232" cy="1803400"/>
          </a:xfrm>
          <a:prstGeom prst="rect">
            <a:avLst/>
          </a:prstGeom>
        </p:spPr>
      </p:pic>
      <p:sp>
        <p:nvSpPr>
          <p:cNvPr id="5" name="Untertitel 4"/>
          <p:cNvSpPr txBox="1">
            <a:spLocks/>
          </p:cNvSpPr>
          <p:nvPr/>
        </p:nvSpPr>
        <p:spPr>
          <a:xfrm>
            <a:off x="269392" y="4354669"/>
            <a:ext cx="5168900" cy="605632"/>
          </a:xfrm>
          <a:prstGeom prst="rect">
            <a:avLst/>
          </a:prstGeom>
        </p:spPr>
        <p:txBody>
          <a:bodyPr vert="horz" lIns="0" tIns="45720" rIns="0" bIns="45720" rtlCol="0">
            <a:noAutofit/>
          </a:bodyPr>
          <a:lstStyle>
            <a:lvl1pPr marL="263525" indent="-263525" algn="l" defTabSz="457200" rtl="0" eaLnBrk="1" latinLnBrk="0" hangingPunct="1">
              <a:spcBef>
                <a:spcPct val="20000"/>
              </a:spcBef>
              <a:buClr>
                <a:srgbClr val="FF0000"/>
              </a:buClr>
              <a:buFont typeface="Arial"/>
              <a:buChar char="•"/>
              <a:defRPr sz="1800" kern="1200">
                <a:solidFill>
                  <a:schemeClr val="tx1"/>
                </a:solidFill>
                <a:latin typeface="Verdana"/>
                <a:ea typeface="+mn-ea"/>
                <a:cs typeface="Verdana"/>
              </a:defRPr>
            </a:lvl1pPr>
            <a:lvl2pPr marL="630238" indent="-271463" algn="l" defTabSz="457200" rtl="0" eaLnBrk="1" latinLnBrk="0" hangingPunct="1">
              <a:spcBef>
                <a:spcPct val="20000"/>
              </a:spcBef>
              <a:buClr>
                <a:srgbClr val="008000"/>
              </a:buClr>
              <a:buFont typeface="Arial"/>
              <a:buChar char="–"/>
              <a:defRPr sz="1600" kern="1200">
                <a:solidFill>
                  <a:schemeClr val="tx1"/>
                </a:solidFill>
                <a:latin typeface="Verdana"/>
                <a:ea typeface="+mn-ea"/>
                <a:cs typeface="Verdana"/>
              </a:defRPr>
            </a:lvl2pPr>
            <a:lvl3pPr marL="895350" indent="-173038"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169988" indent="-182563"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1435100" indent="-18415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de-DE" sz="2800" b="1" dirty="0" smtClean="0">
                <a:solidFill>
                  <a:schemeClr val="accent3"/>
                </a:solidFill>
              </a:rPr>
              <a:t>Kommunale </a:t>
            </a:r>
            <a:r>
              <a:rPr lang="de-DE" sz="2800" b="1" dirty="0" smtClean="0">
                <a:solidFill>
                  <a:schemeClr val="accent3"/>
                </a:solidFill>
              </a:rPr>
              <a:t>Eingriffe</a:t>
            </a:r>
          </a:p>
          <a:p>
            <a:pPr>
              <a:buFont typeface="Arial"/>
              <a:buNone/>
            </a:pPr>
            <a:r>
              <a:rPr lang="de-DE" sz="2800" b="1" dirty="0" smtClean="0">
                <a:solidFill>
                  <a:schemeClr val="accent3"/>
                </a:solidFill>
              </a:rPr>
              <a:t>Aktuelle Informationen</a:t>
            </a:r>
            <a:endParaRPr lang="de-DE" sz="2800" b="1" dirty="0">
              <a:solidFill>
                <a:schemeClr val="accent3"/>
              </a:solidFill>
            </a:endParaRPr>
          </a:p>
        </p:txBody>
      </p:sp>
      <p:cxnSp>
        <p:nvCxnSpPr>
          <p:cNvPr id="6" name="Gerade Verbindung 5"/>
          <p:cNvCxnSpPr/>
          <p:nvPr/>
        </p:nvCxnSpPr>
        <p:spPr>
          <a:xfrm rot="5400000">
            <a:off x="4498975" y="4837906"/>
            <a:ext cx="1212850" cy="1588"/>
          </a:xfrm>
          <a:prstGeom prst="line">
            <a:avLst/>
          </a:prstGeom>
          <a:ln w="63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563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Rheinenergie_KStA_160615.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247" y="1215290"/>
            <a:ext cx="3045119" cy="3904477"/>
          </a:xfrm>
          <a:prstGeom prst="rect">
            <a:avLst/>
          </a:prstGeom>
          <a:ln>
            <a:solidFill>
              <a:schemeClr val="bg1">
                <a:lumMod val="65000"/>
              </a:schemeClr>
            </a:solidFill>
          </a:ln>
        </p:spPr>
      </p:pic>
      <p:sp>
        <p:nvSpPr>
          <p:cNvPr id="5" name="Titel 1"/>
          <p:cNvSpPr txBox="1">
            <a:spLocks/>
          </p:cNvSpPr>
          <p:nvPr/>
        </p:nvSpPr>
        <p:spPr>
          <a:xfrm>
            <a:off x="637200" y="339534"/>
            <a:ext cx="8229600" cy="546100"/>
          </a:xfrm>
          <a:prstGeom prst="rect">
            <a:avLst/>
          </a:prstGeom>
        </p:spPr>
        <p:txBody>
          <a:bodyPr vert="horz" lIns="0" tIns="0" rIns="0" bIns="0" rtlCol="0" anchor="t" anchorCtr="0">
            <a:noAutofit/>
          </a:bodyPr>
          <a:lstStyle/>
          <a:p>
            <a:pPr>
              <a:spcBef>
                <a:spcPct val="0"/>
              </a:spcBef>
              <a:defRPr/>
            </a:pPr>
            <a:r>
              <a:rPr lang="de-DE" sz="2400" dirty="0">
                <a:cs typeface="Verdana"/>
              </a:rPr>
              <a:t>Eingriffe in den </a:t>
            </a:r>
            <a:r>
              <a:rPr lang="de-DE" sz="2400" dirty="0" smtClean="0">
                <a:cs typeface="Verdana"/>
              </a:rPr>
              <a:t>Wärmemarkt</a:t>
            </a:r>
          </a:p>
          <a:p>
            <a:pPr>
              <a:spcBef>
                <a:spcPct val="0"/>
              </a:spcBef>
              <a:defRPr/>
            </a:pPr>
            <a:r>
              <a:rPr lang="de-DE" sz="2400" b="1" dirty="0" smtClean="0">
                <a:solidFill>
                  <a:srgbClr val="595A59"/>
                </a:solidFill>
                <a:latin typeface="Verdana"/>
                <a:cs typeface="Verdana"/>
              </a:rPr>
              <a:t>Nah- und Fernwärme im Aufwind...</a:t>
            </a:r>
            <a:endParaRPr lang="de-DE" sz="2400" b="1" dirty="0">
              <a:solidFill>
                <a:srgbClr val="595A59"/>
              </a:solidFill>
              <a:latin typeface="Verdana"/>
              <a:cs typeface="Verdana"/>
            </a:endParaRPr>
          </a:p>
        </p:txBody>
      </p:sp>
      <p:sp>
        <p:nvSpPr>
          <p:cNvPr id="6" name="Textfeld 5"/>
          <p:cNvSpPr txBox="1"/>
          <p:nvPr/>
        </p:nvSpPr>
        <p:spPr>
          <a:xfrm>
            <a:off x="14377" y="5137433"/>
            <a:ext cx="1463126" cy="369332"/>
          </a:xfrm>
          <a:prstGeom prst="rect">
            <a:avLst/>
          </a:prstGeom>
          <a:noFill/>
        </p:spPr>
        <p:txBody>
          <a:bodyPr wrap="square" rtlCol="0">
            <a:spAutoFit/>
          </a:bodyPr>
          <a:lstStyle/>
          <a:p>
            <a:r>
              <a:rPr lang="de-DE" sz="900" dirty="0" smtClean="0"/>
              <a:t>Kölner Stadt Anzeiger</a:t>
            </a:r>
            <a:br>
              <a:rPr lang="de-DE" sz="900" dirty="0" smtClean="0"/>
            </a:br>
            <a:r>
              <a:rPr lang="de-DE" sz="900" dirty="0" smtClean="0"/>
              <a:t>16.06.15</a:t>
            </a:r>
            <a:endParaRPr lang="de-DE" sz="900" dirty="0"/>
          </a:p>
        </p:txBody>
      </p:sp>
      <p:grpSp>
        <p:nvGrpSpPr>
          <p:cNvPr id="17" name="Gruppierung 16"/>
          <p:cNvGrpSpPr/>
          <p:nvPr/>
        </p:nvGrpSpPr>
        <p:grpSpPr>
          <a:xfrm>
            <a:off x="1610732" y="2736866"/>
            <a:ext cx="3634107" cy="3443103"/>
            <a:chOff x="1610732" y="2812315"/>
            <a:chExt cx="3634107" cy="3443103"/>
          </a:xfrm>
        </p:grpSpPr>
        <p:pic>
          <p:nvPicPr>
            <p:cNvPr id="8" name="Bild 7" descr="Rheinenergie_KStA_160615.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0732" y="2812315"/>
              <a:ext cx="3634107" cy="3443103"/>
            </a:xfrm>
            <a:prstGeom prst="rect">
              <a:avLst/>
            </a:prstGeom>
            <a:ln>
              <a:solidFill>
                <a:srgbClr val="A6A6A6"/>
              </a:solidFill>
            </a:ln>
          </p:spPr>
        </p:pic>
        <p:cxnSp>
          <p:nvCxnSpPr>
            <p:cNvPr id="10" name="Gerade Verbindung 9"/>
            <p:cNvCxnSpPr/>
            <p:nvPr/>
          </p:nvCxnSpPr>
          <p:spPr>
            <a:xfrm>
              <a:off x="2614342" y="3547968"/>
              <a:ext cx="253380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p:nvCxnSpPr>
          <p:spPr>
            <a:xfrm>
              <a:off x="1722244" y="4406612"/>
              <a:ext cx="34259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3698488" y="4125353"/>
              <a:ext cx="144965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3" name="Inhaltsplatzhalter 2"/>
          <p:cNvSpPr txBox="1">
            <a:spLocks/>
          </p:cNvSpPr>
          <p:nvPr/>
        </p:nvSpPr>
        <p:spPr>
          <a:xfrm>
            <a:off x="5364976" y="1477533"/>
            <a:ext cx="3684904" cy="534440"/>
          </a:xfrm>
          <a:prstGeom prst="rect">
            <a:avLst/>
          </a:prstGeom>
          <a:solidFill>
            <a:schemeClr val="tx1"/>
          </a:solidFill>
        </p:spPr>
        <p:txBody>
          <a:bodyPr vert="horz" wrap="square" lIns="144000" tIns="93600" rIns="108000" bIns="93600" rtlCol="0">
            <a:noAutofit/>
          </a:bodyPr>
          <a:lstStyle/>
          <a:p>
            <a:pPr>
              <a:lnSpc>
                <a:spcPts val="2420"/>
              </a:lnSpc>
              <a:spcBef>
                <a:spcPts val="600"/>
              </a:spcBef>
              <a:buClr>
                <a:srgbClr val="FF0000"/>
              </a:buClr>
              <a:defRPr/>
            </a:pPr>
            <a:r>
              <a:rPr lang="de-DE" dirty="0" smtClean="0">
                <a:solidFill>
                  <a:schemeClr val="bg1"/>
                </a:solidFill>
                <a:latin typeface="Verdana"/>
                <a:cs typeface="Verdana"/>
              </a:rPr>
              <a:t>Nur einige Beispiele:</a:t>
            </a:r>
          </a:p>
        </p:txBody>
      </p:sp>
      <p:sp>
        <p:nvSpPr>
          <p:cNvPr id="15" name="Inhaltsplatzhalter 2"/>
          <p:cNvSpPr txBox="1">
            <a:spLocks/>
          </p:cNvSpPr>
          <p:nvPr/>
        </p:nvSpPr>
        <p:spPr>
          <a:xfrm>
            <a:off x="5364976" y="2080927"/>
            <a:ext cx="3684904" cy="4268803"/>
          </a:xfrm>
          <a:prstGeom prst="rect">
            <a:avLst/>
          </a:prstGeom>
          <a:solidFill>
            <a:schemeClr val="bg1">
              <a:lumMod val="85000"/>
            </a:schemeClr>
          </a:solidFill>
        </p:spPr>
        <p:txBody>
          <a:bodyPr vert="horz" wrap="square" lIns="144000" tIns="93600" rIns="108000" bIns="93600" rtlCol="0">
            <a:noAutofit/>
          </a:bodyPr>
          <a:lstStyle/>
          <a:p>
            <a:pPr marL="180975" indent="-180975">
              <a:lnSpc>
                <a:spcPts val="2420"/>
              </a:lnSpc>
              <a:spcBef>
                <a:spcPts val="600"/>
              </a:spcBef>
              <a:buClr>
                <a:srgbClr val="FF0000"/>
              </a:buClr>
              <a:buFont typeface="Arial"/>
              <a:buChar char="•"/>
              <a:defRPr/>
            </a:pPr>
            <a:r>
              <a:rPr lang="de-DE" sz="1600" dirty="0" smtClean="0">
                <a:solidFill>
                  <a:schemeClr val="tx1">
                    <a:lumMod val="75000"/>
                  </a:schemeClr>
                </a:solidFill>
                <a:latin typeface="+mj-lt"/>
                <a:cs typeface="Verdana"/>
              </a:rPr>
              <a:t>Probleme im Strommarkt</a:t>
            </a:r>
          </a:p>
          <a:p>
            <a:pPr marL="180975" indent="-180975">
              <a:lnSpc>
                <a:spcPts val="2420"/>
              </a:lnSpc>
              <a:spcBef>
                <a:spcPts val="600"/>
              </a:spcBef>
              <a:buClr>
                <a:srgbClr val="FF0000"/>
              </a:buClr>
              <a:buFont typeface="Arial"/>
              <a:buChar char="•"/>
              <a:defRPr/>
            </a:pPr>
            <a:r>
              <a:rPr lang="de-DE" sz="1600" dirty="0" smtClean="0">
                <a:solidFill>
                  <a:schemeClr val="tx1">
                    <a:lumMod val="75000"/>
                  </a:schemeClr>
                </a:solidFill>
                <a:latin typeface="+mj-lt"/>
                <a:cs typeface="Verdana"/>
              </a:rPr>
              <a:t>„Zweites“ Standbein Fernwärme</a:t>
            </a:r>
          </a:p>
          <a:p>
            <a:pPr marL="180975" indent="-180975">
              <a:lnSpc>
                <a:spcPts val="2420"/>
              </a:lnSpc>
              <a:spcBef>
                <a:spcPts val="600"/>
              </a:spcBef>
              <a:buClr>
                <a:srgbClr val="FF0000"/>
              </a:buClr>
              <a:buFont typeface="Arial"/>
              <a:buChar char="•"/>
              <a:defRPr/>
            </a:pPr>
            <a:r>
              <a:rPr lang="de-DE" sz="1600" dirty="0" smtClean="0">
                <a:solidFill>
                  <a:schemeClr val="tx1">
                    <a:lumMod val="75000"/>
                  </a:schemeClr>
                </a:solidFill>
                <a:latin typeface="+mj-lt"/>
                <a:cs typeface="Verdana"/>
              </a:rPr>
              <a:t>NRW: Größtes FW-Netz Europas (2013) </a:t>
            </a:r>
          </a:p>
          <a:p>
            <a:pPr marL="180975" indent="-180975">
              <a:lnSpc>
                <a:spcPts val="2420"/>
              </a:lnSpc>
              <a:spcBef>
                <a:spcPts val="600"/>
              </a:spcBef>
              <a:buClr>
                <a:srgbClr val="FF0000"/>
              </a:buClr>
              <a:buFont typeface="Arial"/>
              <a:buChar char="•"/>
              <a:defRPr/>
            </a:pPr>
            <a:r>
              <a:rPr lang="de-DE" sz="1600" dirty="0" smtClean="0">
                <a:solidFill>
                  <a:schemeClr val="tx1">
                    <a:lumMod val="75000"/>
                  </a:schemeClr>
                </a:solidFill>
                <a:latin typeface="+mj-lt"/>
                <a:cs typeface="Verdana"/>
              </a:rPr>
              <a:t>70/70 Strategie </a:t>
            </a:r>
            <a:r>
              <a:rPr lang="de-DE" sz="1600" dirty="0">
                <a:solidFill>
                  <a:schemeClr val="tx1">
                    <a:lumMod val="75000"/>
                  </a:schemeClr>
                </a:solidFill>
                <a:latin typeface="+mj-lt"/>
                <a:cs typeface="Verdana"/>
              </a:rPr>
              <a:t>AGFW </a:t>
            </a:r>
            <a:r>
              <a:rPr lang="de-DE" sz="1600" dirty="0" smtClean="0">
                <a:solidFill>
                  <a:schemeClr val="tx1">
                    <a:lumMod val="75000"/>
                  </a:schemeClr>
                </a:solidFill>
                <a:latin typeface="+mj-lt"/>
                <a:cs typeface="Verdana"/>
              </a:rPr>
              <a:t>Energieeffizienzverband für </a:t>
            </a:r>
            <a:r>
              <a:rPr lang="de-DE" sz="1600" dirty="0">
                <a:solidFill>
                  <a:schemeClr val="tx1">
                    <a:lumMod val="75000"/>
                  </a:schemeClr>
                </a:solidFill>
                <a:latin typeface="+mj-lt"/>
                <a:cs typeface="Verdana"/>
              </a:rPr>
              <a:t>Wärme, Kälte und KWK e. V</a:t>
            </a:r>
            <a:r>
              <a:rPr lang="de-DE" sz="1600" dirty="0" smtClean="0">
                <a:solidFill>
                  <a:schemeClr val="tx1">
                    <a:lumMod val="75000"/>
                  </a:schemeClr>
                </a:solidFill>
                <a:latin typeface="+mj-lt"/>
                <a:cs typeface="Verdana"/>
              </a:rPr>
              <a:t>.</a:t>
            </a:r>
          </a:p>
          <a:p>
            <a:pPr marL="180975" indent="-180975">
              <a:lnSpc>
                <a:spcPts val="2420"/>
              </a:lnSpc>
              <a:spcBef>
                <a:spcPts val="600"/>
              </a:spcBef>
              <a:buClr>
                <a:srgbClr val="FF0000"/>
              </a:buClr>
              <a:buFont typeface="Arial"/>
              <a:buChar char="•"/>
              <a:defRPr/>
            </a:pPr>
            <a:endParaRPr lang="de-DE" sz="1600" dirty="0">
              <a:solidFill>
                <a:schemeClr val="tx1">
                  <a:lumMod val="75000"/>
                </a:schemeClr>
              </a:solidFill>
              <a:latin typeface="+mj-lt"/>
              <a:cs typeface="Verdana"/>
            </a:endParaRPr>
          </a:p>
          <a:p>
            <a:pPr marL="180975" indent="-180975">
              <a:lnSpc>
                <a:spcPts val="2420"/>
              </a:lnSpc>
              <a:spcBef>
                <a:spcPts val="600"/>
              </a:spcBef>
              <a:buClr>
                <a:srgbClr val="FF0000"/>
              </a:buClr>
              <a:buFont typeface="Arial"/>
              <a:buChar char="•"/>
              <a:defRPr/>
            </a:pPr>
            <a:r>
              <a:rPr lang="de-DE" sz="1600" dirty="0" err="1" smtClean="0">
                <a:solidFill>
                  <a:schemeClr val="tx1">
                    <a:lumMod val="75000"/>
                  </a:schemeClr>
                </a:solidFill>
                <a:latin typeface="+mj-lt"/>
                <a:cs typeface="Verdana"/>
              </a:rPr>
              <a:t>zdf</a:t>
            </a:r>
            <a:r>
              <a:rPr lang="de-DE" sz="1600" dirty="0" smtClean="0">
                <a:solidFill>
                  <a:schemeClr val="tx1">
                    <a:lumMod val="75000"/>
                  </a:schemeClr>
                </a:solidFill>
                <a:latin typeface="+mj-lt"/>
                <a:cs typeface="Verdana"/>
              </a:rPr>
              <a:t> Beitrag: </a:t>
            </a:r>
            <a:r>
              <a:rPr lang="de-DE" sz="1600" dirty="0" smtClean="0">
                <a:solidFill>
                  <a:schemeClr val="tx1">
                    <a:lumMod val="75000"/>
                  </a:schemeClr>
                </a:solidFill>
                <a:latin typeface="+mj-lt"/>
                <a:cs typeface="Verdana"/>
                <a:hlinkClick r:id="rId4"/>
              </a:rPr>
              <a:t>Kiel</a:t>
            </a:r>
            <a:r>
              <a:rPr lang="de-DE" sz="1600" dirty="0">
                <a:solidFill>
                  <a:schemeClr val="tx1">
                    <a:lumMod val="75000"/>
                  </a:schemeClr>
                </a:solidFill>
                <a:latin typeface="+mj-lt"/>
                <a:cs typeface="Verdana"/>
                <a:hlinkClick r:id="rId4"/>
              </a:rPr>
              <a:t> </a:t>
            </a:r>
            <a:r>
              <a:rPr lang="de-DE" sz="1600" dirty="0" smtClean="0">
                <a:solidFill>
                  <a:schemeClr val="tx1">
                    <a:lumMod val="75000"/>
                  </a:schemeClr>
                </a:solidFill>
                <a:latin typeface="+mj-lt"/>
                <a:cs typeface="Verdana"/>
                <a:hlinkClick r:id="rId4"/>
              </a:rPr>
              <a:t>- Ärger um Fernwärme-Preissystem</a:t>
            </a:r>
            <a:endParaRPr lang="de-DE" sz="1600" dirty="0">
              <a:solidFill>
                <a:schemeClr val="tx1">
                  <a:lumMod val="75000"/>
                </a:schemeClr>
              </a:solidFill>
              <a:latin typeface="+mj-lt"/>
              <a:cs typeface="Verdana"/>
            </a:endParaRPr>
          </a:p>
        </p:txBody>
      </p:sp>
      <p:sp>
        <p:nvSpPr>
          <p:cNvPr id="19" name="Textfeld 18"/>
          <p:cNvSpPr txBox="1"/>
          <p:nvPr/>
        </p:nvSpPr>
        <p:spPr>
          <a:xfrm>
            <a:off x="5613387" y="4876846"/>
            <a:ext cx="1400098" cy="276999"/>
          </a:xfrm>
          <a:prstGeom prst="rect">
            <a:avLst/>
          </a:prstGeom>
          <a:noFill/>
        </p:spPr>
        <p:txBody>
          <a:bodyPr wrap="square" rtlCol="0">
            <a:spAutoFit/>
          </a:bodyPr>
          <a:lstStyle/>
          <a:p>
            <a:r>
              <a:rPr lang="de-DE" sz="1200" dirty="0" smtClean="0">
                <a:hlinkClick r:id="rId5"/>
              </a:rPr>
              <a:t>Download</a:t>
            </a:r>
            <a:endParaRPr lang="de-DE" sz="1200" dirty="0"/>
          </a:p>
        </p:txBody>
      </p:sp>
    </p:spTree>
    <p:extLst>
      <p:ext uri="{BB962C8B-B14F-4D97-AF65-F5344CB8AC3E}">
        <p14:creationId xmlns:p14="http://schemas.microsoft.com/office/powerpoint/2010/main" val="639388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rycomm">
  <a:themeElements>
    <a:clrScheme name="Freie Wärme NEU 1">
      <a:dk1>
        <a:srgbClr val="595A59"/>
      </a:dk1>
      <a:lt1>
        <a:srgbClr val="FFFFFF"/>
      </a:lt1>
      <a:dk2>
        <a:srgbClr val="849E23"/>
      </a:dk2>
      <a:lt2>
        <a:srgbClr val="D2E184"/>
      </a:lt2>
      <a:accent1>
        <a:srgbClr val="3C3D3C"/>
      </a:accent1>
      <a:accent2>
        <a:srgbClr val="595A59"/>
      </a:accent2>
      <a:accent3>
        <a:srgbClr val="AACB2A"/>
      </a:accent3>
      <a:accent4>
        <a:srgbClr val="D2E184"/>
      </a:accent4>
      <a:accent5>
        <a:srgbClr val="EAF1BA"/>
      </a:accent5>
      <a:accent6>
        <a:srgbClr val="F6F8D6"/>
      </a:accent6>
      <a:hlink>
        <a:srgbClr val="00008C"/>
      </a:hlink>
      <a:folHlink>
        <a:srgbClr val="80175E"/>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berrycomm">
  <a:themeElements>
    <a:clrScheme name="Freie Wärme NEU 1">
      <a:dk1>
        <a:srgbClr val="595A59"/>
      </a:dk1>
      <a:lt1>
        <a:srgbClr val="FFFFFF"/>
      </a:lt1>
      <a:dk2>
        <a:srgbClr val="849E23"/>
      </a:dk2>
      <a:lt2>
        <a:srgbClr val="D2E184"/>
      </a:lt2>
      <a:accent1>
        <a:srgbClr val="3C3D3C"/>
      </a:accent1>
      <a:accent2>
        <a:srgbClr val="595A59"/>
      </a:accent2>
      <a:accent3>
        <a:srgbClr val="AACB2A"/>
      </a:accent3>
      <a:accent4>
        <a:srgbClr val="D2E184"/>
      </a:accent4>
      <a:accent5>
        <a:srgbClr val="EAF1BA"/>
      </a:accent5>
      <a:accent6>
        <a:srgbClr val="F6F8D6"/>
      </a:accent6>
      <a:hlink>
        <a:srgbClr val="00008C"/>
      </a:hlink>
      <a:folHlink>
        <a:srgbClr val="80175E"/>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berrycomm.potx</Template>
  <TotalTime>0</TotalTime>
  <Words>1728</Words>
  <Application>Microsoft Macintosh PowerPoint</Application>
  <PresentationFormat>Bildschirmpräsentation (4:3)</PresentationFormat>
  <Paragraphs>405</Paragraphs>
  <Slides>37</Slides>
  <Notes>11</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37</vt:i4>
      </vt:variant>
    </vt:vector>
  </HeadingPairs>
  <TitlesOfParts>
    <vt:vector size="46" baseType="lpstr">
      <vt:lpstr>Calibri</vt:lpstr>
      <vt:lpstr>Calibri (Kopfzeilen)</vt:lpstr>
      <vt:lpstr>Lucida Grande</vt:lpstr>
      <vt:lpstr>Symbol</vt:lpstr>
      <vt:lpstr>Verdana</vt:lpstr>
      <vt:lpstr>Wingdings</vt:lpstr>
      <vt:lpstr>Arial</vt:lpstr>
      <vt:lpstr>berrycomm</vt:lpstr>
      <vt:lpstr>2_berrycomm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Jürgen Bähr</dc:creator>
  <cp:lastModifiedBy>Jürgen Bähr</cp:lastModifiedBy>
  <cp:revision>741</cp:revision>
  <cp:lastPrinted>2015-04-14T16:19:45Z</cp:lastPrinted>
  <dcterms:created xsi:type="dcterms:W3CDTF">2013-10-17T12:02:10Z</dcterms:created>
  <dcterms:modified xsi:type="dcterms:W3CDTF">2015-08-31T13:19:44Z</dcterms:modified>
</cp:coreProperties>
</file>